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60" r:id="rId5"/>
    <p:sldId id="274" r:id="rId6"/>
    <p:sldId id="275" r:id="rId7"/>
    <p:sldId id="276" r:id="rId8"/>
    <p:sldId id="277" r:id="rId9"/>
    <p:sldId id="262" r:id="rId10"/>
    <p:sldId id="279" r:id="rId11"/>
    <p:sldId id="278" r:id="rId12"/>
    <p:sldId id="284" r:id="rId13"/>
    <p:sldId id="263" r:id="rId14"/>
    <p:sldId id="283" r:id="rId15"/>
    <p:sldId id="285" r:id="rId16"/>
    <p:sldId id="280" r:id="rId17"/>
    <p:sldId id="282" r:id="rId18"/>
    <p:sldId id="286" r:id="rId19"/>
    <p:sldId id="264" r:id="rId20"/>
    <p:sldId id="287" r:id="rId21"/>
    <p:sldId id="288" r:id="rId22"/>
    <p:sldId id="291" r:id="rId23"/>
    <p:sldId id="290" r:id="rId24"/>
    <p:sldId id="289" r:id="rId25"/>
    <p:sldId id="266" r:id="rId26"/>
    <p:sldId id="292"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Old Standard TT" panose="020B0604020202020204" charset="0"/>
      <p:regular r:id="rId33"/>
      <p:bold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D21"/>
    <a:srgbClr val="F17E22"/>
    <a:srgbClr val="E52352"/>
    <a:srgbClr val="F15E51"/>
    <a:srgbClr val="179EB0"/>
    <a:srgbClr val="7D786A"/>
    <a:srgbClr val="25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29" autoAdjust="0"/>
  </p:normalViewPr>
  <p:slideViewPr>
    <p:cSldViewPr snapToGrid="0">
      <p:cViewPr varScale="1">
        <p:scale>
          <a:sx n="84" d="100"/>
          <a:sy n="84" d="100"/>
        </p:scale>
        <p:origin x="34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log.openai.com/dota-2/"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pit.ai/" TargetMode="External"/><Relationship Id="rId5" Type="http://schemas.openxmlformats.org/officeDocument/2006/relationships/hyperlink" Target="https://www.technologyreview.com/s/601045/this-factory-robot-learns-a-new-job-overnight/" TargetMode="External"/><Relationship Id="rId4" Type="http://schemas.openxmlformats.org/officeDocument/2006/relationships/hyperlink" Target="https://en.wikipedia.org/wiki/Dota_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Decision_maki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n.wikipedia.org/wiki/Randomness#In_mathematic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Decision_makin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n.wikipedia.org/wiki/Randomness#In_mathematic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If there is one</a:t>
            </a:r>
            <a:r>
              <a:rPr lang="en-US" baseline="0" dirty="0" smtClean="0"/>
              <a:t> thing to take away from this talks is that this adorable monkey loves the banana, and gets very happy when he actually gets it. Doesn’t make much sense now but hopefully you will develop more acquaintance with Mr. </a:t>
            </a:r>
            <a:r>
              <a:rPr lang="en-US" baseline="0" dirty="0" err="1" smtClean="0"/>
              <a:t>Chankhay</a:t>
            </a:r>
            <a:r>
              <a:rPr lang="en-US" baseline="0" dirty="0" smtClean="0"/>
              <a:t> as we move along the slides.</a:t>
            </a:r>
          </a:p>
          <a:p>
            <a:pPr marL="0" lvl="0" indent="0">
              <a:spcBef>
                <a:spcPts val="0"/>
              </a:spcBef>
              <a:spcAft>
                <a:spcPts val="0"/>
              </a:spcAft>
              <a:buNone/>
            </a:pPr>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865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smtClean="0">
                <a:latin typeface="Calibri" panose="020F0502020204030204" pitchFamily="34" charset="0"/>
              </a:rPr>
              <a:t>The problem with using Q learning with tables is that it doesn’t scale well.</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smtClean="0">
                <a:solidFill>
                  <a:srgbClr val="000000"/>
                </a:solidFill>
                <a:effectLst/>
                <a:latin typeface="Arial"/>
                <a:ea typeface="Arial"/>
                <a:cs typeface="Arial"/>
                <a:sym typeface="Arial"/>
              </a:rPr>
              <a:t>Why finite , why not infinite?</a:t>
            </a:r>
            <a:r>
              <a:rPr lang="en-US" sz="1100" b="0" i="0" u="none" strike="noStrike" cap="none" baseline="0" dirty="0" smtClean="0">
                <a:solidFill>
                  <a:srgbClr val="000000"/>
                </a:solidFill>
                <a:effectLst/>
                <a:latin typeface="Arial"/>
                <a:ea typeface="Arial"/>
                <a:cs typeface="Arial"/>
                <a:sym typeface="Arial"/>
              </a:rPr>
              <a:t> ,because there is a memory limit and games like go, chess </a:t>
            </a:r>
            <a:r>
              <a:rPr lang="en-US" sz="1100" b="0" i="0" u="none" strike="noStrike" cap="none" baseline="0" dirty="0" err="1" smtClean="0">
                <a:solidFill>
                  <a:srgbClr val="000000"/>
                </a:solidFill>
                <a:effectLst/>
                <a:latin typeface="Arial"/>
                <a:ea typeface="Arial"/>
                <a:cs typeface="Arial"/>
                <a:sym typeface="Arial"/>
              </a:rPr>
              <a:t>baghchal</a:t>
            </a:r>
            <a:r>
              <a:rPr lang="en-US" sz="1100" b="0" i="0" u="none" strike="noStrike" cap="none" baseline="0" dirty="0" smtClean="0">
                <a:solidFill>
                  <a:srgbClr val="000000"/>
                </a:solidFill>
                <a:effectLst/>
                <a:latin typeface="Arial"/>
                <a:ea typeface="Arial"/>
                <a:cs typeface="Arial"/>
                <a:sym typeface="Arial"/>
              </a:rPr>
              <a:t> can easily have 10 30, chess has 10 50 and go well it has around 10^170 possible game moves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b="0" i="0" u="none" strike="noStrike" cap="none" baseline="0" dirty="0" smtClean="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smtClean="0">
                <a:solidFill>
                  <a:srgbClr val="000000"/>
                </a:solidFill>
                <a:effectLst/>
                <a:latin typeface="Arial"/>
                <a:ea typeface="Arial"/>
                <a:cs typeface="Arial"/>
                <a:sym typeface="Arial"/>
              </a:rPr>
              <a:t>"DQN incorporated several key features that for the first time enabled the power of Deep Neural Networks (DNN) to be combined in a scalable fashion with Reinforcement Learning (RL)—a machine learning framework that prescribes how agents should act in an environment in order to maximize future cumulative reward (e.g., a game score). Foremost among these was a </a:t>
            </a:r>
            <a:r>
              <a:rPr lang="en-US" sz="1100" b="0" i="0" u="none" strike="noStrike" cap="none" dirty="0" err="1" smtClean="0">
                <a:solidFill>
                  <a:srgbClr val="000000"/>
                </a:solidFill>
                <a:effectLst/>
                <a:latin typeface="Arial"/>
                <a:ea typeface="Arial"/>
                <a:cs typeface="Arial"/>
                <a:sym typeface="Arial"/>
              </a:rPr>
              <a:t>neurobiologically</a:t>
            </a:r>
            <a:r>
              <a:rPr lang="en-US" sz="1100" b="0" i="0" u="none" strike="noStrike" cap="none" dirty="0" smtClean="0">
                <a:solidFill>
                  <a:srgbClr val="000000"/>
                </a:solidFill>
                <a:effectLst/>
                <a:latin typeface="Arial"/>
                <a:ea typeface="Arial"/>
                <a:cs typeface="Arial"/>
                <a:sym typeface="Arial"/>
              </a:rPr>
              <a:t> inspired mechanism, termed “experience replay,” whereby during the learning phase DQN was trained on samples drawn from a pool of stored episodes—a process physically realized in a brain structure called the hippocampus through the ultra-fast reactivation of recent experiences during rest periods (e.g., sleep). Indeed, the incorporation of experience replay was critical to the success of DQN: disabling this function caused a severe deterioration in performance."</a:t>
            </a:r>
          </a:p>
          <a:p>
            <a:endParaRPr lang="en-US" dirty="0"/>
          </a:p>
        </p:txBody>
      </p:sp>
    </p:spTree>
    <p:extLst>
      <p:ext uri="{BB962C8B-B14F-4D97-AF65-F5344CB8AC3E}">
        <p14:creationId xmlns:p14="http://schemas.microsoft.com/office/powerpoint/2010/main" val="127456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smtClean="0">
                <a:solidFill>
                  <a:srgbClr val="000000"/>
                </a:solidFill>
                <a:effectLst/>
                <a:latin typeface="Arial"/>
                <a:ea typeface="Arial"/>
                <a:cs typeface="Arial"/>
                <a:sym typeface="Arial"/>
              </a:rPr>
              <a:t>By “the state" we generally mean whatever information is available to the agent.</a:t>
            </a:r>
          </a:p>
          <a:p>
            <a:pPr rtl="0" fontAlgn="base"/>
            <a:r>
              <a:rPr lang="en-US" sz="1100" b="0" i="0" u="none" strike="noStrike" cap="none" dirty="0" smtClean="0">
                <a:solidFill>
                  <a:srgbClr val="000000"/>
                </a:solidFill>
                <a:effectLst/>
                <a:latin typeface="Arial"/>
                <a:ea typeface="Arial"/>
                <a:cs typeface="Arial"/>
                <a:sym typeface="Arial"/>
              </a:rPr>
              <a:t>Certainly the state signal should include immediate sensations such as sensory measurements, but it can contain much more than that.</a:t>
            </a:r>
          </a:p>
          <a:p>
            <a:pPr rtl="0" fontAlgn="base"/>
            <a:r>
              <a:rPr lang="en-US" sz="1100" b="0" i="0" u="none" strike="noStrike" cap="none" dirty="0" smtClean="0">
                <a:solidFill>
                  <a:srgbClr val="000000"/>
                </a:solidFill>
                <a:effectLst/>
                <a:latin typeface="Arial"/>
                <a:ea typeface="Arial"/>
                <a:cs typeface="Arial"/>
                <a:sym typeface="Arial"/>
              </a:rPr>
              <a:t>Can be highly processed versions of original sensations, or they can be complex structures built up over time from the sequence of sensations.</a:t>
            </a:r>
          </a:p>
          <a:p>
            <a:pPr rtl="0" fontAlgn="base"/>
            <a:r>
              <a:rPr lang="en-US" sz="1100" b="0" i="0" u="none" strike="noStrike" cap="none" dirty="0" smtClean="0">
                <a:solidFill>
                  <a:srgbClr val="000000"/>
                </a:solidFill>
                <a:effectLst/>
                <a:latin typeface="Arial"/>
                <a:ea typeface="Arial"/>
                <a:cs typeface="Arial"/>
                <a:sym typeface="Arial"/>
              </a:rPr>
              <a:t>The state signal should not be expected to inform the agent of everything about the environment , or even everything that would be useful to it in making decisions.</a:t>
            </a:r>
          </a:p>
          <a:p>
            <a:pPr rtl="0" fontAlgn="base"/>
            <a:r>
              <a:rPr lang="en-US" sz="1100" b="0" i="0" u="none" strike="noStrike" cap="none" dirty="0" smtClean="0">
                <a:solidFill>
                  <a:srgbClr val="000000"/>
                </a:solidFill>
                <a:effectLst/>
                <a:latin typeface="Arial"/>
                <a:ea typeface="Arial"/>
                <a:cs typeface="Arial"/>
                <a:sym typeface="Arial"/>
              </a:rPr>
              <a:t>What we would like, ideally, is a state signal that summarizes past sensations compactly, yet in such a way that all relevant information is retained.</a:t>
            </a:r>
          </a:p>
          <a:p>
            <a:pPr marL="457200" lvl="0" indent="-298450" rtl="0">
              <a:spcBef>
                <a:spcPts val="0"/>
              </a:spcBef>
              <a:spcAft>
                <a:spcPts val="0"/>
              </a:spcAft>
              <a:buSzPts val="1100"/>
              <a:buChar char="●"/>
            </a:pPr>
            <a:endParaRPr lang="en-US" dirty="0" smtClean="0"/>
          </a:p>
          <a:p>
            <a:pPr marL="457200" lvl="0" indent="-298450" rtl="0">
              <a:spcBef>
                <a:spcPts val="0"/>
              </a:spcBef>
              <a:spcAft>
                <a:spcPts val="0"/>
              </a:spcAft>
              <a:buSzPts val="1100"/>
              <a:buChar char="●"/>
            </a:pPr>
            <a:endParaRPr lang="en-US" dirty="0" smtClean="0"/>
          </a:p>
          <a:p>
            <a:pPr marL="457200" lvl="0" indent="-298450" rtl="0">
              <a:spcBef>
                <a:spcPts val="0"/>
              </a:spcBef>
              <a:spcAft>
                <a:spcPts val="0"/>
              </a:spcAft>
              <a:buSzPts val="1100"/>
              <a:buChar char="●"/>
            </a:pPr>
            <a:endParaRPr lang="en-US" dirty="0" smtClean="0"/>
          </a:p>
          <a:p>
            <a:pPr rtl="0"/>
            <a:r>
              <a:rPr lang="en-US" sz="1100" b="0" i="0" u="none" strike="noStrike" cap="none" dirty="0" smtClean="0">
                <a:solidFill>
                  <a:srgbClr val="000000"/>
                </a:solidFill>
                <a:effectLst/>
                <a:latin typeface="Arial"/>
                <a:ea typeface="Arial"/>
                <a:cs typeface="Arial"/>
                <a:sym typeface="Arial"/>
              </a:rPr>
              <a:t>What we feed to the agent</a:t>
            </a:r>
            <a:endParaRPr lang="en-US" b="0" dirty="0" smtClean="0">
              <a:effectLst/>
            </a:endParaRPr>
          </a:p>
          <a:p>
            <a:pPr rtl="0"/>
            <a:r>
              <a:rPr lang="en-US" sz="1100" b="0" i="0" u="none" strike="noStrike" cap="none" dirty="0" smtClean="0">
                <a:solidFill>
                  <a:srgbClr val="000000"/>
                </a:solidFill>
                <a:effectLst/>
                <a:latin typeface="Arial"/>
                <a:ea typeface="Arial"/>
                <a:cs typeface="Arial"/>
                <a:sym typeface="Arial"/>
              </a:rPr>
              <a:t>Drone with wind reading and speed readings and </a:t>
            </a:r>
            <a:r>
              <a:rPr lang="en-US" sz="1100" b="0" i="0" u="none" strike="noStrike" cap="none" dirty="0" err="1" smtClean="0">
                <a:solidFill>
                  <a:srgbClr val="000000"/>
                </a:solidFill>
                <a:effectLst/>
                <a:latin typeface="Arial"/>
                <a:ea typeface="Arial"/>
                <a:cs typeface="Arial"/>
                <a:sym typeface="Arial"/>
              </a:rPr>
              <a:t>gps</a:t>
            </a:r>
            <a:r>
              <a:rPr lang="en-US" sz="1100" b="0" i="0" u="none" strike="noStrike" cap="none" dirty="0" smtClean="0">
                <a:solidFill>
                  <a:srgbClr val="000000"/>
                </a:solidFill>
                <a:effectLst/>
                <a:latin typeface="Arial"/>
                <a:ea typeface="Arial"/>
                <a:cs typeface="Arial"/>
                <a:sym typeface="Arial"/>
              </a:rPr>
              <a:t> and camera inputs</a:t>
            </a:r>
            <a:endParaRPr lang="en-US" b="0" dirty="0" smtClean="0">
              <a:effectLst/>
            </a:endParaRPr>
          </a:p>
          <a:p>
            <a:pPr rtl="0"/>
            <a:r>
              <a:rPr lang="en-US" sz="1100" b="0" i="0" u="none" strike="noStrike" cap="none" dirty="0" smtClean="0">
                <a:solidFill>
                  <a:srgbClr val="000000"/>
                </a:solidFill>
                <a:effectLst/>
                <a:latin typeface="Arial"/>
                <a:ea typeface="Arial"/>
                <a:cs typeface="Arial"/>
                <a:sym typeface="Arial"/>
              </a:rPr>
              <a:t>Obstacle present or not ? Is this the right path to the destination ? </a:t>
            </a:r>
            <a:endParaRPr lang="en-US" b="0" dirty="0" smtClean="0">
              <a:effectLst/>
            </a:endParaRPr>
          </a:p>
          <a:p>
            <a:pPr rtl="0"/>
            <a:r>
              <a:rPr lang="en-US" sz="1100" b="0" i="0" u="none" strike="noStrike" cap="none" dirty="0" smtClean="0">
                <a:solidFill>
                  <a:srgbClr val="000000"/>
                </a:solidFill>
                <a:effectLst/>
                <a:latin typeface="Arial"/>
                <a:ea typeface="Arial"/>
                <a:cs typeface="Arial"/>
                <a:sym typeface="Arial"/>
              </a:rPr>
              <a:t>Eye focusing in on things and making a model. Modelling a whole building </a:t>
            </a:r>
            <a:r>
              <a:rPr lang="en-US" sz="1100" b="0" i="0" u="none" strike="noStrike" cap="none" dirty="0" err="1" smtClean="0">
                <a:solidFill>
                  <a:srgbClr val="000000"/>
                </a:solidFill>
                <a:effectLst/>
                <a:latin typeface="Arial"/>
                <a:ea typeface="Arial"/>
                <a:cs typeface="Arial"/>
                <a:sym typeface="Arial"/>
              </a:rPr>
              <a:t>i</a:t>
            </a:r>
            <a:r>
              <a:rPr lang="en-US" sz="1100" b="0" i="0" u="none" strike="noStrike" cap="none" dirty="0" smtClean="0">
                <a:solidFill>
                  <a:srgbClr val="000000"/>
                </a:solidFill>
                <a:effectLst/>
                <a:latin typeface="Arial"/>
                <a:ea typeface="Arial"/>
                <a:cs typeface="Arial"/>
                <a:sym typeface="Arial"/>
              </a:rPr>
              <a:t> see </a:t>
            </a:r>
            <a:r>
              <a:rPr lang="en-US" sz="1100" b="0" i="0" u="none" strike="noStrike" cap="none" dirty="0" err="1" smtClean="0">
                <a:solidFill>
                  <a:srgbClr val="000000"/>
                </a:solidFill>
                <a:effectLst/>
                <a:latin typeface="Arial"/>
                <a:ea typeface="Arial"/>
                <a:cs typeface="Arial"/>
                <a:sym typeface="Arial"/>
              </a:rPr>
              <a:t>i</a:t>
            </a:r>
            <a:r>
              <a:rPr lang="en-US" sz="1100" b="0" i="0" u="none" strike="noStrike" cap="none" dirty="0" smtClean="0">
                <a:solidFill>
                  <a:srgbClr val="000000"/>
                </a:solidFill>
                <a:effectLst/>
                <a:latin typeface="Arial"/>
                <a:ea typeface="Arial"/>
                <a:cs typeface="Arial"/>
                <a:sym typeface="Arial"/>
              </a:rPr>
              <a:t> turn back it is still there </a:t>
            </a:r>
            <a:endParaRPr lang="en-US" b="0" dirty="0" smtClean="0">
              <a:effectLst/>
            </a:endParaRPr>
          </a:p>
          <a:p>
            <a:r>
              <a:rPr lang="en-US" sz="1100" b="0" i="0" u="none" strike="noStrike" cap="none" dirty="0" smtClean="0">
                <a:solidFill>
                  <a:srgbClr val="000000"/>
                </a:solidFill>
                <a:effectLst/>
                <a:latin typeface="Arial"/>
                <a:ea typeface="Arial"/>
                <a:cs typeface="Arial"/>
                <a:sym typeface="Arial"/>
              </a:rPr>
              <a:t>What is in your hand ? who is calling on the telephone? </a:t>
            </a:r>
            <a:br>
              <a:rPr lang="en-US" sz="1100" b="0" i="0" u="none" strike="noStrike" cap="none" dirty="0" smtClean="0">
                <a:solidFill>
                  <a:srgbClr val="000000"/>
                </a:solidFill>
                <a:effectLst/>
                <a:latin typeface="Arial"/>
                <a:ea typeface="Arial"/>
                <a:cs typeface="Arial"/>
                <a:sym typeface="Arial"/>
              </a:rPr>
            </a:br>
            <a:endParaRPr lang="en-US" dirty="0" smtClean="0"/>
          </a:p>
          <a:p>
            <a:pPr marL="457200" lvl="0" indent="-298450" rtl="0">
              <a:spcBef>
                <a:spcPts val="0"/>
              </a:spcBef>
              <a:spcAft>
                <a:spcPts val="0"/>
              </a:spcAft>
              <a:buSzPts val="1100"/>
              <a:buChar char="●"/>
            </a:pPr>
            <a:endParaRPr lang="en-US" dirty="0" smtClean="0"/>
          </a:p>
          <a:p>
            <a:pPr marL="457200" lvl="0" indent="-298450" rtl="0">
              <a:spcBef>
                <a:spcPts val="0"/>
              </a:spcBef>
              <a:spcAft>
                <a:spcPts val="0"/>
              </a:spcAft>
              <a:buSzPts val="1100"/>
              <a:buChar char="●"/>
            </a:pPr>
            <a:endParaRPr lang="en-US" dirty="0" smtClean="0"/>
          </a:p>
          <a:p>
            <a:pPr marL="457200" lvl="0" indent="-298450" rtl="0">
              <a:spcBef>
                <a:spcPts val="0"/>
              </a:spcBef>
              <a:spcAft>
                <a:spcPts val="0"/>
              </a:spcAft>
              <a:buSzPts val="1100"/>
              <a:buChar char="●"/>
            </a:pPr>
            <a:r>
              <a:rPr lang="en-US" dirty="0" smtClean="0"/>
              <a:t>This is sometimes also referred to as an \independence of path" property because all that matters is in the current state signal</a:t>
            </a:r>
          </a:p>
          <a:p>
            <a:pPr marL="457200" lvl="0" indent="-298450" rtl="0">
              <a:spcBef>
                <a:spcPts val="0"/>
              </a:spcBef>
              <a:spcAft>
                <a:spcPts val="0"/>
              </a:spcAft>
              <a:buSzPts val="1100"/>
              <a:buChar char="●"/>
            </a:pPr>
            <a:r>
              <a:rPr lang="en-US" dirty="0" smtClean="0"/>
              <a:t>sums and probabilities rather than integrals and probability densities</a:t>
            </a:r>
          </a:p>
          <a:p>
            <a:pPr marL="457200" lvl="0" indent="-298450" rtl="0">
              <a:lnSpc>
                <a:spcPct val="115000"/>
              </a:lnSpc>
              <a:spcBef>
                <a:spcPts val="0"/>
              </a:spcBef>
              <a:spcAft>
                <a:spcPts val="0"/>
              </a:spcAft>
              <a:buClr>
                <a:schemeClr val="dk1"/>
              </a:buClr>
              <a:buSzPts val="1100"/>
              <a:buChar char="●"/>
            </a:pPr>
            <a:r>
              <a:rPr lang="en-US" dirty="0" smtClean="0">
                <a:solidFill>
                  <a:schemeClr val="dk1"/>
                </a:solidFill>
              </a:rPr>
              <a:t>We always want the state to be a good basis for predicting future rewards and for selecting actions.</a:t>
            </a:r>
          </a:p>
          <a:p>
            <a:pPr marL="457200" lvl="0" indent="-298450" rtl="0">
              <a:lnSpc>
                <a:spcPct val="115000"/>
              </a:lnSpc>
              <a:spcBef>
                <a:spcPts val="0"/>
              </a:spcBef>
              <a:spcAft>
                <a:spcPts val="0"/>
              </a:spcAft>
              <a:buClr>
                <a:schemeClr val="dk1"/>
              </a:buClr>
              <a:buSzPts val="1100"/>
              <a:buChar char="●"/>
            </a:pPr>
            <a:r>
              <a:rPr lang="en-US" dirty="0" smtClean="0">
                <a:solidFill>
                  <a:schemeClr val="dk1"/>
                </a:solidFill>
              </a:rPr>
              <a:t>If it is a learned model of the environment we also want the state to be a good basis for predicting subsequent states.</a:t>
            </a:r>
            <a:endParaRPr lang="en-US" dirty="0" smtClean="0"/>
          </a:p>
          <a:p>
            <a:pPr marL="457200" lvl="0" indent="-298450" rtl="0">
              <a:spcBef>
                <a:spcPts val="0"/>
              </a:spcBef>
              <a:spcAft>
                <a:spcPts val="0"/>
              </a:spcAft>
              <a:buSzPts val="1100"/>
              <a:buChar char="●"/>
            </a:pPr>
            <a:r>
              <a:rPr lang="en-US" dirty="0" smtClean="0"/>
              <a:t>Markov property is so good that we would  like to model our environments as one even when they are not.</a:t>
            </a:r>
          </a:p>
          <a:p>
            <a:pPr marL="457200" lvl="0" indent="-298450" rtl="0">
              <a:spcBef>
                <a:spcPts val="0"/>
              </a:spcBef>
              <a:spcAft>
                <a:spcPts val="0"/>
              </a:spcAft>
              <a:buSzPts val="1100"/>
              <a:buChar char="●"/>
            </a:pPr>
            <a:r>
              <a:rPr lang="en-US" dirty="0" smtClean="0"/>
              <a:t>Pole balancing problem =&gt; position and velocity of the cart |  angle between the cart and the pole | rate at which this angle is changing</a:t>
            </a:r>
          </a:p>
          <a:p>
            <a:pPr marL="457200" lvl="0" indent="-317500" rtl="0">
              <a:spcBef>
                <a:spcPts val="0"/>
              </a:spcBef>
              <a:spcAft>
                <a:spcPts val="0"/>
              </a:spcAft>
              <a:buSzPts val="1400"/>
              <a:buChar char="●"/>
            </a:pPr>
            <a:r>
              <a:rPr lang="en-US" dirty="0" smtClean="0"/>
              <a:t>In the real world its not possible, bending of pole, sensor delay, temp of bearing , track consistency </a:t>
            </a:r>
          </a:p>
          <a:p>
            <a:pPr marL="457200" lvl="0" indent="-317500" rtl="0">
              <a:spcBef>
                <a:spcPts val="0"/>
              </a:spcBef>
              <a:spcAft>
                <a:spcPts val="0"/>
              </a:spcAft>
              <a:buSzPts val="1400"/>
              <a:buChar char="●"/>
            </a:pPr>
            <a:endParaRPr lang="en-US" dirty="0" smtClean="0"/>
          </a:p>
          <a:p>
            <a:endParaRPr lang="en-US" dirty="0"/>
          </a:p>
        </p:txBody>
      </p:sp>
    </p:spTree>
    <p:extLst>
      <p:ext uri="{BB962C8B-B14F-4D97-AF65-F5344CB8AC3E}">
        <p14:creationId xmlns:p14="http://schemas.microsoft.com/office/powerpoint/2010/main" val="3056701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dirty="0"/>
              <a:t>This is sometimes also referred to as an \independence of path" property because all that matters is in the current state signal</a:t>
            </a:r>
            <a:endParaRPr dirty="0"/>
          </a:p>
          <a:p>
            <a:pPr marL="457200" lvl="0" indent="-298450" rtl="0">
              <a:spcBef>
                <a:spcPts val="0"/>
              </a:spcBef>
              <a:spcAft>
                <a:spcPts val="0"/>
              </a:spcAft>
              <a:buSzPts val="1100"/>
              <a:buChar char="●"/>
            </a:pPr>
            <a:r>
              <a:rPr lang="en" dirty="0"/>
              <a:t>sums and probabilities rather than integrals and probability densities</a:t>
            </a:r>
            <a:endParaRPr dirty="0"/>
          </a:p>
          <a:p>
            <a:pPr marL="457200" lvl="0" indent="-298450" rtl="0">
              <a:lnSpc>
                <a:spcPct val="115000"/>
              </a:lnSpc>
              <a:spcBef>
                <a:spcPts val="0"/>
              </a:spcBef>
              <a:spcAft>
                <a:spcPts val="0"/>
              </a:spcAft>
              <a:buClr>
                <a:schemeClr val="dk1"/>
              </a:buClr>
              <a:buSzPts val="1100"/>
              <a:buChar char="●"/>
            </a:pPr>
            <a:r>
              <a:rPr lang="en" dirty="0">
                <a:solidFill>
                  <a:schemeClr val="dk1"/>
                </a:solidFill>
              </a:rPr>
              <a:t>We always want the state to be a good basis for predicting future rewards and for selecting actions.</a:t>
            </a:r>
            <a:endParaRPr dirty="0">
              <a:solidFill>
                <a:schemeClr val="dk1"/>
              </a:solidFill>
            </a:endParaRPr>
          </a:p>
          <a:p>
            <a:pPr marL="457200" lvl="0" indent="-298450" rtl="0">
              <a:lnSpc>
                <a:spcPct val="115000"/>
              </a:lnSpc>
              <a:spcBef>
                <a:spcPts val="0"/>
              </a:spcBef>
              <a:spcAft>
                <a:spcPts val="0"/>
              </a:spcAft>
              <a:buClr>
                <a:schemeClr val="dk1"/>
              </a:buClr>
              <a:buSzPts val="1100"/>
              <a:buChar char="●"/>
            </a:pPr>
            <a:r>
              <a:rPr lang="en" dirty="0">
                <a:solidFill>
                  <a:schemeClr val="dk1"/>
                </a:solidFill>
              </a:rPr>
              <a:t>If it is a learned model of the environment we also want the state to be a good basis for predicting subsequent states.</a:t>
            </a:r>
            <a:endParaRPr dirty="0"/>
          </a:p>
          <a:p>
            <a:pPr marL="457200" lvl="0" indent="-298450" rtl="0">
              <a:spcBef>
                <a:spcPts val="0"/>
              </a:spcBef>
              <a:spcAft>
                <a:spcPts val="0"/>
              </a:spcAft>
              <a:buSzPts val="1100"/>
              <a:buChar char="●"/>
            </a:pPr>
            <a:r>
              <a:rPr lang="en" dirty="0"/>
              <a:t>Markov property is so good that we would  like to model our environments as one even when they are not.</a:t>
            </a:r>
            <a:endParaRPr dirty="0"/>
          </a:p>
          <a:p>
            <a:pPr marL="457200" lvl="0" indent="-298450" rtl="0">
              <a:spcBef>
                <a:spcPts val="0"/>
              </a:spcBef>
              <a:spcAft>
                <a:spcPts val="0"/>
              </a:spcAft>
              <a:buSzPts val="1100"/>
              <a:buChar char="●"/>
            </a:pPr>
            <a:r>
              <a:rPr lang="en" dirty="0"/>
              <a:t>Pole balancing problem =&gt; position and velocity of the cart |  angle between the cart and the pole | rate at which this angle is changing</a:t>
            </a:r>
            <a:endParaRPr dirty="0"/>
          </a:p>
          <a:p>
            <a:pPr marL="457200" lvl="0" indent="-317500" rtl="0">
              <a:spcBef>
                <a:spcPts val="0"/>
              </a:spcBef>
              <a:spcAft>
                <a:spcPts val="0"/>
              </a:spcAft>
              <a:buSzPts val="1400"/>
              <a:buChar char="●"/>
            </a:pPr>
            <a:r>
              <a:rPr lang="en" dirty="0"/>
              <a:t>In the real world its not possible, bending of pole, sensor delay, temp of bearing , track consistency </a:t>
            </a:r>
            <a:endParaRPr dirty="0"/>
          </a:p>
          <a:p>
            <a:pPr marL="457200" lvl="0" indent="-317500" rtl="0">
              <a:spcBef>
                <a:spcPts val="0"/>
              </a:spcBef>
              <a:spcAft>
                <a:spcPts val="0"/>
              </a:spcAft>
              <a:buSzPts val="1400"/>
              <a:buChar char="●"/>
            </a:pPr>
            <a:r>
              <a:rPr lang="en" dirty="0"/>
              <a:t>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Intro,</a:t>
            </a:r>
          </a:p>
          <a:p>
            <a:pPr marL="0" lvl="0" indent="0">
              <a:spcBef>
                <a:spcPts val="0"/>
              </a:spcBef>
              <a:spcAft>
                <a:spcPts val="0"/>
              </a:spcAft>
              <a:buNone/>
            </a:pPr>
            <a:r>
              <a:rPr lang="en-US" dirty="0" smtClean="0"/>
              <a:t>I</a:t>
            </a:r>
            <a:r>
              <a:rPr lang="en-US" baseline="0" dirty="0" smtClean="0"/>
              <a:t> am going to be oversimplifying a lot of things today. I have tried my best to dumb down to concepts to my level, which I may be able to explain well. For those who are familiar with the concepts and do not agree fully with my abstractions, my sincere apologies. </a:t>
            </a:r>
          </a:p>
          <a:p>
            <a:pPr marL="0" lvl="0" indent="0">
              <a:spcBef>
                <a:spcPts val="0"/>
              </a:spcBef>
              <a:spcAft>
                <a:spcPts val="0"/>
              </a:spcAft>
              <a:buNone/>
            </a:pPr>
            <a:r>
              <a:rPr lang="en-US" baseline="0" dirty="0" smtClean="0"/>
              <a:t>That said , lets get into </a:t>
            </a:r>
          </a:p>
          <a:p>
            <a:pPr marL="0" lvl="0" indent="0">
              <a:spcBef>
                <a:spcPts val="0"/>
              </a:spcBef>
              <a:spcAft>
                <a:spcPts val="0"/>
              </a:spcAft>
              <a:buNone/>
            </a:pPr>
            <a:endParaRPr lang="en-US" baseline="0" dirty="0" smtClean="0"/>
          </a:p>
          <a:p>
            <a:pPr marL="0" lvl="0" indent="0">
              <a:spcBef>
                <a:spcPts val="0"/>
              </a:spcBef>
              <a:spcAft>
                <a:spcPts val="0"/>
              </a:spcAft>
              <a:buNone/>
            </a:pPr>
            <a:endParaRPr lang="en-US" baseline="0" dirty="0" smtClean="0"/>
          </a:p>
          <a:p>
            <a:pPr marL="0" lvl="0" indent="0">
              <a:spcBef>
                <a:spcPts val="0"/>
              </a:spcBef>
              <a:spcAft>
                <a:spcPts val="0"/>
              </a:spcAft>
              <a:buNone/>
            </a:pPr>
            <a:r>
              <a:rPr lang="en-US" baseline="0" dirty="0" smtClean="0"/>
              <a:t>Why games ? It helps break down complex problems in to simple manageable chunks </a:t>
            </a:r>
          </a:p>
          <a:p>
            <a:pPr marL="0" lvl="0" indent="0">
              <a:spcBef>
                <a:spcPts val="0"/>
              </a:spcBef>
              <a:spcAft>
                <a:spcPts val="0"/>
              </a:spcAft>
              <a:buNone/>
            </a:pPr>
            <a:r>
              <a:rPr lang="en-US" baseline="0" dirty="0" smtClean="0"/>
              <a:t>When building a war robot lets make a doom agent first </a:t>
            </a:r>
          </a:p>
          <a:p>
            <a:pPr marL="0" lvl="0" indent="0">
              <a:spcBef>
                <a:spcPts val="0"/>
              </a:spcBef>
              <a:spcAft>
                <a:spcPts val="0"/>
              </a:spcAft>
              <a:buNone/>
            </a:pPr>
            <a:r>
              <a:rPr lang="en-US" baseline="0" dirty="0" smtClean="0"/>
              <a:t>How about something that explores the world well , Mario agent ?</a:t>
            </a:r>
          </a:p>
          <a:p>
            <a:pPr marL="0" lvl="0" indent="0">
              <a:spcBef>
                <a:spcPts val="0"/>
              </a:spcBef>
              <a:spcAft>
                <a:spcPts val="0"/>
              </a:spcAft>
              <a:buNone/>
            </a:pPr>
            <a:r>
              <a:rPr lang="en-US" baseline="0" dirty="0" err="1" smtClean="0"/>
              <a:t>Inifinite</a:t>
            </a:r>
            <a:r>
              <a:rPr lang="en-US" baseline="0" dirty="0" smtClean="0"/>
              <a:t> continuous space and </a:t>
            </a:r>
            <a:r>
              <a:rPr lang="en-US" baseline="0" dirty="0" err="1" smtClean="0"/>
              <a:t>opimal</a:t>
            </a:r>
            <a:r>
              <a:rPr lang="en-US" baseline="0" dirty="0" smtClean="0"/>
              <a:t> policy (go)</a:t>
            </a:r>
          </a:p>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Elon Musk-backed research lab </a:t>
            </a:r>
            <a:r>
              <a:rPr lang="en-US" sz="1100" b="0" i="0" u="none" strike="noStrike" cap="none" dirty="0" err="1" smtClean="0">
                <a:solidFill>
                  <a:srgbClr val="000000"/>
                </a:solidFill>
                <a:effectLst/>
                <a:latin typeface="Arial"/>
                <a:ea typeface="Arial"/>
                <a:cs typeface="Arial"/>
                <a:sym typeface="Arial"/>
              </a:rPr>
              <a:t>OpenAI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hlinkClick r:id="rId3"/>
              </a:rPr>
              <a:t>announced</a:t>
            </a:r>
            <a:r>
              <a:rPr lang="en-US" sz="1100" b="0" i="0" u="none" strike="noStrike" cap="none" dirty="0" smtClean="0">
                <a:solidFill>
                  <a:srgbClr val="000000"/>
                </a:solidFill>
                <a:effectLst/>
                <a:latin typeface="Arial"/>
                <a:ea typeface="Arial"/>
                <a:cs typeface="Arial"/>
                <a:sym typeface="Arial"/>
              </a:rPr>
              <a:t> it had built an AI bot that could beat professional e-sports players at </a:t>
            </a:r>
            <a:r>
              <a:rPr lang="en-US" sz="1100" b="0" i="0" u="none" strike="noStrike" cap="none" dirty="0" err="1" smtClean="0">
                <a:solidFill>
                  <a:srgbClr val="000000"/>
                </a:solidFill>
                <a:effectLst/>
                <a:latin typeface="Arial"/>
                <a:ea typeface="Arial"/>
                <a:cs typeface="Arial"/>
                <a:sym typeface="Arial"/>
                <a:hlinkClick r:id="rId4"/>
              </a:rPr>
              <a:t>Dota</a:t>
            </a:r>
            <a:r>
              <a:rPr lang="en-US" sz="1100" b="0" i="0" u="none" strike="noStrike" cap="none" dirty="0" smtClean="0">
                <a:solidFill>
                  <a:srgbClr val="000000"/>
                </a:solidFill>
                <a:effectLst/>
                <a:latin typeface="Arial"/>
                <a:ea typeface="Arial"/>
                <a:cs typeface="Arial"/>
                <a:sym typeface="Arial"/>
                <a:hlinkClick r:id="rId4"/>
              </a:rPr>
              <a:t> 2</a:t>
            </a:r>
            <a:r>
              <a:rPr lang="en-US" sz="1100" b="0" i="0" u="none" strike="noStrike" cap="none" dirty="0" smtClean="0">
                <a:solidFill>
                  <a:srgbClr val="000000"/>
                </a:solidFill>
                <a:effectLst/>
                <a:latin typeface="Arial"/>
                <a:ea typeface="Arial"/>
                <a:cs typeface="Arial"/>
                <a:sym typeface="Arial"/>
              </a:rPr>
              <a:t>, an extremely popular multiplayer online battle arena (MOBA) game, in 1-on-1 matches. </a:t>
            </a: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It is helpful to see</a:t>
            </a:r>
            <a:r>
              <a:rPr lang="en-US" baseline="0" dirty="0" smtClean="0"/>
              <a:t> reinforcement learning as a framework rather than technique or a tool.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 CHESS PLAYER MAKING A MOVE INFORMED OF the current state and the possible </a:t>
            </a:r>
            <a:r>
              <a:rPr lang="en-US" baseline="0" dirty="0" err="1" smtClean="0"/>
              <a:t>mobes</a:t>
            </a:r>
            <a:r>
              <a:rPr lang="en-US" baseline="0" dirty="0" smtClean="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 adaptive controller adjusting parameters of a petroleum refinery </a:t>
            </a:r>
            <a:r>
              <a:rPr lang="en-US" baseline="0" dirty="0" err="1" smtClean="0"/>
              <a:t>operatiosn</a:t>
            </a:r>
            <a:r>
              <a:rPr lang="en-US" baseline="0" dirty="0" smtClean="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 mobile robot finding trash to clean up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Getting from point a to point b without hitting a wall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r>
              <a:rPr lang="en-US" sz="1100" b="1" i="0" u="none" strike="noStrike" cap="none" dirty="0" smtClean="0">
                <a:solidFill>
                  <a:srgbClr val="000000"/>
                </a:solidFill>
                <a:effectLst/>
                <a:latin typeface="Arial"/>
                <a:ea typeface="Arial"/>
                <a:cs typeface="Arial"/>
                <a:sym typeface="Arial"/>
              </a:rPr>
              <a:t>1. Manufacturing</a:t>
            </a:r>
          </a:p>
          <a:p>
            <a:r>
              <a:rPr lang="en-US" sz="1100" b="0" i="0" u="none" strike="noStrike" cap="none" dirty="0" smtClean="0">
                <a:solidFill>
                  <a:srgbClr val="000000"/>
                </a:solidFill>
                <a:effectLst/>
                <a:latin typeface="Arial"/>
                <a:ea typeface="Arial"/>
                <a:cs typeface="Arial"/>
                <a:sym typeface="Arial"/>
              </a:rPr>
              <a:t>In </a:t>
            </a:r>
            <a:r>
              <a:rPr lang="en-US" sz="1100" b="0" i="0" u="none" strike="noStrike" cap="none" dirty="0" smtClean="0">
                <a:solidFill>
                  <a:srgbClr val="000000"/>
                </a:solidFill>
                <a:effectLst/>
                <a:latin typeface="Arial"/>
                <a:ea typeface="Arial"/>
                <a:cs typeface="Arial"/>
                <a:sym typeface="Arial"/>
                <a:hlinkClick r:id="rId5"/>
              </a:rPr>
              <a:t>Fanuc</a:t>
            </a:r>
            <a:r>
              <a:rPr lang="en-US" sz="1100" b="0" i="0" u="none" strike="noStrike" cap="none" dirty="0" smtClean="0">
                <a:solidFill>
                  <a:srgbClr val="000000"/>
                </a:solidFill>
                <a:effectLst/>
                <a:latin typeface="Arial"/>
                <a:ea typeface="Arial"/>
                <a:cs typeface="Arial"/>
                <a:sym typeface="Arial"/>
              </a:rPr>
              <a:t>, a robot uses deep reinforcement learning to pick a device from one box and putting it in a container. </a:t>
            </a:r>
          </a:p>
          <a:p>
            <a:r>
              <a:rPr lang="en-US" sz="1100" b="1" i="0" u="none" strike="noStrike" cap="none" dirty="0" smtClean="0">
                <a:solidFill>
                  <a:srgbClr val="000000"/>
                </a:solidFill>
                <a:effectLst/>
                <a:latin typeface="Arial"/>
                <a:ea typeface="Arial"/>
                <a:cs typeface="Arial"/>
                <a:sym typeface="Arial"/>
              </a:rPr>
              <a:t>2. Inventory Management</a:t>
            </a:r>
          </a:p>
          <a:p>
            <a:r>
              <a:rPr lang="en-US" sz="1100" b="0" i="0" u="none" strike="noStrike" cap="none" dirty="0" smtClean="0">
                <a:solidFill>
                  <a:srgbClr val="000000"/>
                </a:solidFill>
                <a:effectLst/>
                <a:latin typeface="Arial"/>
                <a:ea typeface="Arial"/>
                <a:cs typeface="Arial"/>
                <a:sym typeface="Arial"/>
              </a:rPr>
              <a:t>A major issue in supply chain inventory management is the coordination of inventory policies adopted by different supply chain actors, such as suppliers, manufacturers, distributors, so as to smooth material flow and minimize costs while responsively meeting customer demand.</a:t>
            </a:r>
          </a:p>
          <a:p>
            <a:r>
              <a:rPr lang="en-US" sz="1100" b="1" i="0" u="none" strike="noStrike" cap="none" dirty="0" smtClean="0">
                <a:solidFill>
                  <a:srgbClr val="000000"/>
                </a:solidFill>
                <a:effectLst/>
                <a:latin typeface="Arial"/>
                <a:ea typeface="Arial"/>
                <a:cs typeface="Arial"/>
                <a:sym typeface="Arial"/>
              </a:rPr>
              <a:t>3. Delivery Management</a:t>
            </a:r>
          </a:p>
          <a:p>
            <a:r>
              <a:rPr lang="en-US" sz="1100" b="0" i="0" u="none" strike="noStrike" cap="none" dirty="0" smtClean="0">
                <a:solidFill>
                  <a:srgbClr val="000000"/>
                </a:solidFill>
                <a:effectLst/>
                <a:latin typeface="Arial"/>
                <a:ea typeface="Arial"/>
                <a:cs typeface="Arial"/>
                <a:sym typeface="Arial"/>
              </a:rPr>
              <a:t>Reinforcement learning is used to solve the problem of Split Delivery Vehicle Routing. Q-learning is used to serve appropriate customers with just one vehicle</a:t>
            </a:r>
          </a:p>
          <a:p>
            <a:r>
              <a:rPr lang="en-US" sz="1100" b="1" i="0" u="none" strike="noStrike" cap="none" dirty="0" smtClean="0">
                <a:solidFill>
                  <a:srgbClr val="000000"/>
                </a:solidFill>
                <a:effectLst/>
                <a:latin typeface="Arial"/>
                <a:ea typeface="Arial"/>
                <a:cs typeface="Arial"/>
                <a:sym typeface="Arial"/>
              </a:rPr>
              <a:t>4. Power Systems</a:t>
            </a:r>
          </a:p>
          <a:p>
            <a:r>
              <a:rPr lang="en-US" sz="1100" b="0" i="0" u="none" strike="noStrike" cap="none" dirty="0" smtClean="0">
                <a:solidFill>
                  <a:srgbClr val="000000"/>
                </a:solidFill>
                <a:effectLst/>
                <a:latin typeface="Arial"/>
                <a:ea typeface="Arial"/>
                <a:cs typeface="Arial"/>
                <a:sym typeface="Arial"/>
              </a:rPr>
              <a:t>Reinforcement Learning and optimization techniques are utilized to assess the security of the electric power systems and to enhance </a:t>
            </a:r>
            <a:r>
              <a:rPr lang="en-US" sz="1100" b="0" i="0" u="none" strike="noStrike" cap="none" dirty="0" err="1" smtClean="0">
                <a:solidFill>
                  <a:srgbClr val="000000"/>
                </a:solidFill>
                <a:effectLst/>
                <a:latin typeface="Arial"/>
                <a:ea typeface="Arial"/>
                <a:cs typeface="Arial"/>
                <a:sym typeface="Arial"/>
              </a:rPr>
              <a:t>Microgrid</a:t>
            </a:r>
            <a:r>
              <a:rPr lang="en-US" sz="1100" b="0" i="0" u="none" strike="noStrike" cap="none" dirty="0" smtClean="0">
                <a:solidFill>
                  <a:srgbClr val="000000"/>
                </a:solidFill>
                <a:effectLst/>
                <a:latin typeface="Arial"/>
                <a:ea typeface="Arial"/>
                <a:cs typeface="Arial"/>
                <a:sym typeface="Arial"/>
              </a:rPr>
              <a:t> performance. </a:t>
            </a:r>
          </a:p>
          <a:p>
            <a:r>
              <a:rPr lang="en-US" sz="1100" b="1" i="0" u="none" strike="noStrike" cap="none" dirty="0" smtClean="0">
                <a:solidFill>
                  <a:srgbClr val="000000"/>
                </a:solidFill>
                <a:effectLst/>
                <a:latin typeface="Arial"/>
                <a:ea typeface="Arial"/>
                <a:cs typeface="Arial"/>
                <a:sym typeface="Arial"/>
              </a:rPr>
              <a:t>5. Finance Sector</a:t>
            </a:r>
          </a:p>
          <a:p>
            <a:r>
              <a:rPr lang="en-US" sz="1100" b="0" i="0" u="none" strike="noStrike" cap="none" dirty="0" smtClean="0">
                <a:solidFill>
                  <a:srgbClr val="000000"/>
                </a:solidFill>
                <a:effectLst/>
                <a:latin typeface="Arial"/>
                <a:ea typeface="Arial"/>
                <a:cs typeface="Arial"/>
                <a:sym typeface="Arial"/>
                <a:hlinkClick r:id="rId6"/>
              </a:rPr>
              <a:t>Pit.AI</a:t>
            </a:r>
            <a:r>
              <a:rPr lang="en-US" sz="1100" b="0" i="0" u="none" strike="noStrike" cap="none" dirty="0" smtClean="0">
                <a:solidFill>
                  <a:srgbClr val="000000"/>
                </a:solidFill>
                <a:effectLst/>
                <a:latin typeface="Arial"/>
                <a:ea typeface="Arial"/>
                <a:cs typeface="Arial"/>
                <a:sym typeface="Arial"/>
              </a:rPr>
              <a:t> is at the forefront leveraging reinforcement learning for evaluating trading strategies. It is turning out to be a robust tool for training systems to optimize financial objectives.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Also helpful to see it</a:t>
            </a:r>
            <a:r>
              <a:rPr lang="en-US" sz="1100" b="0" i="0" u="none" strike="noStrike" cap="none" baseline="0" dirty="0" smtClean="0">
                <a:solidFill>
                  <a:srgbClr val="000000"/>
                </a:solidFill>
                <a:effectLst/>
                <a:latin typeface="Arial"/>
                <a:ea typeface="Arial"/>
                <a:cs typeface="Arial"/>
                <a:sym typeface="Arial"/>
              </a:rPr>
              <a:t> as a exam with an </a:t>
            </a:r>
            <a:r>
              <a:rPr lang="en-US" sz="1100" b="0" i="0" u="none" strike="noStrike" cap="none" dirty="0" smtClean="0">
                <a:solidFill>
                  <a:srgbClr val="000000"/>
                </a:solidFill>
                <a:effectLst/>
                <a:latin typeface="Arial"/>
                <a:ea typeface="Arial"/>
                <a:cs typeface="Arial"/>
                <a:sym typeface="Arial"/>
              </a:rPr>
              <a:t>answer-key, with no answer-key and instant marking. Explorative or evaluative</a:t>
            </a:r>
            <a:r>
              <a:rPr lang="en-US" sz="1100" b="0" i="0" u="none" strike="noStrike" cap="none" baseline="0" dirty="0" smtClean="0">
                <a:solidFill>
                  <a:srgbClr val="000000"/>
                </a:solidFill>
                <a:effectLst/>
                <a:latin typeface="Arial"/>
                <a:ea typeface="Arial"/>
                <a:cs typeface="Arial"/>
                <a:sym typeface="Arial"/>
              </a:rPr>
              <a:t> . </a:t>
            </a:r>
            <a:endParaRPr lang="en-US" sz="1100" b="0" i="0" u="none" strike="noStrike" cap="none" dirty="0" smtClean="0">
              <a:solidFill>
                <a:srgbClr val="000000"/>
              </a:solidFill>
              <a:effectLst/>
              <a:latin typeface="Arial"/>
              <a:ea typeface="Arial"/>
              <a:cs typeface="Arial"/>
              <a:sym typeface="Arial"/>
            </a:endParaRPr>
          </a:p>
          <a:p>
            <a:pPr marL="0" lvl="0" indent="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Instructive feedback tells you </a:t>
            </a:r>
            <a:r>
              <a:rPr lang="en-US" sz="1100" b="1" i="0" u="none" strike="noStrike" cap="none" dirty="0" smtClean="0">
                <a:solidFill>
                  <a:srgbClr val="000000"/>
                </a:solidFill>
                <a:effectLst/>
                <a:latin typeface="Arial"/>
                <a:ea typeface="Arial"/>
                <a:cs typeface="Arial"/>
                <a:sym typeface="Arial"/>
              </a:rPr>
              <a:t>how</a:t>
            </a:r>
            <a:r>
              <a:rPr lang="en-US" sz="1100" b="0" i="0" u="none" strike="noStrike" cap="none" dirty="0" smtClean="0">
                <a:solidFill>
                  <a:srgbClr val="000000"/>
                </a:solidFill>
                <a:effectLst/>
                <a:latin typeface="Arial"/>
                <a:ea typeface="Arial"/>
                <a:cs typeface="Arial"/>
                <a:sym typeface="Arial"/>
              </a:rPr>
              <a:t> to achieve your goal, while evaluative feedback tells you </a:t>
            </a:r>
            <a:r>
              <a:rPr lang="en-US" sz="1100" b="1" i="0" u="none" strike="noStrike" cap="none" dirty="0" smtClean="0">
                <a:solidFill>
                  <a:srgbClr val="000000"/>
                </a:solidFill>
                <a:effectLst/>
                <a:latin typeface="Arial"/>
                <a:ea typeface="Arial"/>
                <a:cs typeface="Arial"/>
                <a:sym typeface="Arial"/>
              </a:rPr>
              <a:t>how well</a:t>
            </a:r>
            <a:r>
              <a:rPr lang="en-US" sz="1100" b="0" i="0" u="none" strike="noStrike" cap="none" dirty="0" smtClean="0">
                <a:solidFill>
                  <a:srgbClr val="000000"/>
                </a:solidFill>
                <a:effectLst/>
                <a:latin typeface="Arial"/>
                <a:ea typeface="Arial"/>
                <a:cs typeface="Arial"/>
                <a:sym typeface="Arial"/>
              </a:rPr>
              <a:t> you achieved your goal.</a:t>
            </a:r>
          </a:p>
          <a:p>
            <a:pPr marL="0" lvl="0" indent="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One other way to think about it would be it is much like our evolutionary process: the environment rewards the agent for things that it gets right and penalizes it for things that it gets wrong. </a:t>
            </a:r>
          </a:p>
          <a:p>
            <a:r>
              <a:rPr lang="en-US" sz="1100" b="0" i="0" u="none" strike="noStrike" cap="none" dirty="0" smtClean="0">
                <a:solidFill>
                  <a:srgbClr val="000000"/>
                </a:solidFill>
                <a:effectLst/>
                <a:latin typeface="Arial"/>
                <a:ea typeface="Arial"/>
                <a:cs typeface="Arial"/>
                <a:sym typeface="Arial"/>
              </a:rPr>
              <a:t>Giraffe example , cat example , we can train a dog to do a series of events just with the help of few biscuits </a:t>
            </a:r>
          </a:p>
          <a:p>
            <a:r>
              <a:rPr lang="en-US" sz="1100" b="0" i="0" u="none" strike="noStrike" cap="none" dirty="0" smtClean="0">
                <a:solidFill>
                  <a:srgbClr val="000000"/>
                </a:solidFill>
                <a:effectLst/>
                <a:latin typeface="Arial"/>
                <a:ea typeface="Arial"/>
                <a:cs typeface="Arial"/>
                <a:sym typeface="Arial"/>
              </a:rPr>
              <a:t> </a:t>
            </a:r>
          </a:p>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Instead of providing the model with ‘correct’ actions. we provide it with rewards and punishments. </a:t>
            </a:r>
          </a:p>
          <a:p>
            <a:r>
              <a:rPr lang="en-US" sz="1100" b="0" i="0" u="none" strike="noStrike" cap="none" dirty="0" smtClean="0">
                <a:solidFill>
                  <a:srgbClr val="000000"/>
                </a:solidFill>
                <a:effectLst/>
                <a:latin typeface="Arial"/>
                <a:ea typeface="Arial"/>
                <a:cs typeface="Arial"/>
                <a:sym typeface="Arial"/>
              </a:rPr>
              <a:t>The model receives information about the current state of the environment (e.g. the computer game screen). </a:t>
            </a:r>
          </a:p>
          <a:p>
            <a:r>
              <a:rPr lang="en-US" sz="1100" b="0" i="0" u="none" strike="noStrike" cap="none" dirty="0" smtClean="0">
                <a:solidFill>
                  <a:srgbClr val="000000"/>
                </a:solidFill>
                <a:effectLst/>
                <a:latin typeface="Arial"/>
                <a:ea typeface="Arial"/>
                <a:cs typeface="Arial"/>
                <a:sym typeface="Arial"/>
              </a:rPr>
              <a:t>It then outputs an action, like a joystick movement. </a:t>
            </a:r>
          </a:p>
          <a:p>
            <a:r>
              <a:rPr lang="en-US" sz="1100" b="0" i="0" u="none" strike="noStrike" cap="none" dirty="0" smtClean="0">
                <a:solidFill>
                  <a:srgbClr val="000000"/>
                </a:solidFill>
                <a:effectLst/>
                <a:latin typeface="Arial"/>
                <a:ea typeface="Arial"/>
                <a:cs typeface="Arial"/>
                <a:sym typeface="Arial"/>
              </a:rPr>
              <a:t>The environment reacts to this action and provides the next state, alongside with any rewards.</a:t>
            </a:r>
          </a:p>
          <a:p>
            <a:r>
              <a:rPr lang="en-US" sz="1100" b="0" i="0" u="none" strike="noStrike" cap="none" dirty="0" smtClean="0">
                <a:solidFill>
                  <a:srgbClr val="000000"/>
                </a:solidFill>
                <a:effectLst/>
                <a:latin typeface="Arial"/>
                <a:ea typeface="Arial"/>
                <a:cs typeface="Arial"/>
                <a:sym typeface="Arial"/>
              </a:rPr>
              <a:t>The model then learns to find actions that lead to maximum rewards.</a:t>
            </a:r>
          </a:p>
          <a:p>
            <a:endParaRPr lang="en-US" dirty="0" smtClean="0"/>
          </a:p>
          <a:p>
            <a:endParaRPr lang="en-US" dirty="0" smtClean="0"/>
          </a:p>
          <a:p>
            <a:r>
              <a:rPr lang="en-US" dirty="0" smtClean="0"/>
              <a:t>A policy defines the learning agent’s way of behaving at a given time. Roughly speaking, a policy is a mapping from perceived states of the </a:t>
            </a:r>
            <a:r>
              <a:rPr lang="en-US" dirty="0" err="1" smtClean="0"/>
              <a:t>envi-ronment</a:t>
            </a:r>
            <a:r>
              <a:rPr lang="en-US" dirty="0" smtClean="0"/>
              <a:t> to actions to be taken when in those states. It corresponds to what in psychology would be called a set of stimulus–response rules or associations</a:t>
            </a:r>
          </a:p>
          <a:p>
            <a:r>
              <a:rPr lang="en-US" dirty="0" smtClean="0"/>
              <a:t>A reward signal defines the goal in a reinforcement learning problem. On each time step, the environment sends to the reinforcement learning agent a single number, a reward.</a:t>
            </a:r>
          </a:p>
          <a:p>
            <a:r>
              <a:rPr lang="en-US" dirty="0" smtClean="0"/>
              <a:t>Whereas the reward signal indicates what is good in an immediate </a:t>
            </a:r>
            <a:r>
              <a:rPr lang="en-US" dirty="0" err="1" smtClean="0"/>
              <a:t>sense,a</a:t>
            </a:r>
            <a:r>
              <a:rPr lang="en-US" dirty="0" smtClean="0"/>
              <a:t> value function specifies what is good in the long run. Roughly speaking, the value of a state is the total amount of reward an agent can expect to accumulate over the future, starting from that state.</a:t>
            </a:r>
          </a:p>
          <a:p>
            <a:r>
              <a:rPr lang="en-US" dirty="0" smtClean="0"/>
              <a:t>The fourth and final element of some reinforcement learning systems is a model of the environment. This is something that mimics the behavior of the environment, or more generally, that allows inferences to be made about how the environment will behave.</a:t>
            </a:r>
            <a:endParaRPr lang="en-US" dirty="0"/>
          </a:p>
        </p:txBody>
      </p:sp>
    </p:spTree>
    <p:extLst>
      <p:ext uri="{BB962C8B-B14F-4D97-AF65-F5344CB8AC3E}">
        <p14:creationId xmlns:p14="http://schemas.microsoft.com/office/powerpoint/2010/main" val="128780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What do I mean by a model free reinforcement</a:t>
            </a:r>
            <a:r>
              <a:rPr lang="en-US" baseline="0" dirty="0" smtClean="0"/>
              <a:t> learning technique. That means it does not have a model of its environment. </a:t>
            </a:r>
          </a:p>
          <a:p>
            <a:pPr marL="0" lvl="0" indent="0">
              <a:spcBef>
                <a:spcPts val="0"/>
              </a:spcBef>
              <a:spcAft>
                <a:spcPts val="0"/>
              </a:spcAft>
              <a:buNone/>
            </a:pPr>
            <a:r>
              <a:rPr lang="en-US" baseline="0" dirty="0" smtClean="0"/>
              <a:t>But what does having a model of your environment actually mean?</a:t>
            </a:r>
          </a:p>
          <a:p>
            <a:pPr marL="0" lvl="0" indent="0">
              <a:spcBef>
                <a:spcPts val="0"/>
              </a:spcBef>
              <a:spcAft>
                <a:spcPts val="0"/>
              </a:spcAft>
              <a:buNone/>
            </a:pPr>
            <a:r>
              <a:rPr lang="en-US" baseline="0" dirty="0" smtClean="0"/>
              <a:t/>
            </a:r>
            <a:br>
              <a:rPr lang="en-US" baseline="0" dirty="0" smtClean="0"/>
            </a:br>
            <a:r>
              <a:rPr lang="en-US" baseline="0" dirty="0" smtClean="0"/>
              <a:t>Lets do quick recap of Markov decision processes so that we can come back to it.</a:t>
            </a:r>
            <a:endParaRPr lang="en" dirty="0" smtClean="0"/>
          </a:p>
          <a:p>
            <a:pPr marL="0" lvl="0" indent="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Markov decision processes</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MDPs</a:t>
            </a:r>
            <a:r>
              <a:rPr lang="en-US" sz="1100" b="0" i="0" u="none" strike="noStrike" cap="none" dirty="0" smtClean="0">
                <a:solidFill>
                  <a:srgbClr val="000000"/>
                </a:solidFill>
                <a:effectLst/>
                <a:latin typeface="Arial"/>
                <a:ea typeface="Arial"/>
                <a:cs typeface="Arial"/>
                <a:sym typeface="Arial"/>
              </a:rPr>
              <a:t>) provide a mathematical framework for modeling </a:t>
            </a:r>
            <a:r>
              <a:rPr lang="en-US" sz="1100" b="0" i="0" u="none" strike="noStrike" cap="none" dirty="0" smtClean="0">
                <a:solidFill>
                  <a:srgbClr val="000000"/>
                </a:solidFill>
                <a:effectLst/>
                <a:latin typeface="Arial"/>
                <a:ea typeface="Arial"/>
                <a:cs typeface="Arial"/>
                <a:sym typeface="Arial"/>
                <a:hlinkClick r:id="rId3" tooltip="Decision making"/>
              </a:rPr>
              <a:t>decision making</a:t>
            </a:r>
            <a:r>
              <a:rPr lang="en-US" sz="1100" b="0" i="0" u="none" strike="noStrike" cap="none" dirty="0" smtClean="0">
                <a:solidFill>
                  <a:srgbClr val="000000"/>
                </a:solidFill>
                <a:effectLst/>
                <a:latin typeface="Arial"/>
                <a:ea typeface="Arial"/>
                <a:cs typeface="Arial"/>
                <a:sym typeface="Arial"/>
              </a:rPr>
              <a:t> in situations where outcomes are partly </a:t>
            </a:r>
            <a:r>
              <a:rPr lang="en-US" sz="1100" b="0" i="0" u="none" strike="noStrike" cap="none" dirty="0" smtClean="0">
                <a:solidFill>
                  <a:srgbClr val="000000"/>
                </a:solidFill>
                <a:effectLst/>
                <a:latin typeface="Arial"/>
                <a:ea typeface="Arial"/>
                <a:cs typeface="Arial"/>
                <a:sym typeface="Arial"/>
                <a:hlinkClick r:id="rId4" tooltip="Randomness"/>
              </a:rPr>
              <a:t>random</a:t>
            </a:r>
            <a:r>
              <a:rPr lang="en-US" sz="1100" b="0" i="0" u="none" strike="noStrike" cap="none" dirty="0" smtClean="0">
                <a:solidFill>
                  <a:srgbClr val="000000"/>
                </a:solidFill>
                <a:effectLst/>
                <a:latin typeface="Arial"/>
                <a:ea typeface="Arial"/>
                <a:cs typeface="Arial"/>
                <a:sym typeface="Arial"/>
              </a:rPr>
              <a:t> and partly under the control of a decision maker.</a:t>
            </a:r>
          </a:p>
          <a:p>
            <a:pPr marL="0" lvl="0" indent="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spcBef>
                <a:spcPts val="0"/>
              </a:spcBef>
              <a:spcAft>
                <a:spcPts val="0"/>
              </a:spcAft>
              <a:buNone/>
            </a:pPr>
            <a:r>
              <a:rPr lang="en-US" sz="1100" b="0" i="0" u="none" strike="noStrike" cap="none" dirty="0" smtClean="0">
                <a:solidFill>
                  <a:srgbClr val="000000"/>
                </a:solidFill>
                <a:effectLst/>
                <a:latin typeface="Arial"/>
                <a:cs typeface="Arial"/>
                <a:sym typeface="Arial"/>
              </a:rPr>
              <a:t>Discounted,</a:t>
            </a:r>
            <a:r>
              <a:rPr lang="en-US" sz="1100" b="0" i="0" u="none" strike="noStrike" cap="none" baseline="0" dirty="0" smtClean="0">
                <a:solidFill>
                  <a:srgbClr val="000000"/>
                </a:solidFill>
                <a:effectLst/>
                <a:latin typeface="Arial"/>
                <a:cs typeface="Arial"/>
                <a:sym typeface="Arial"/>
              </a:rPr>
              <a:t> Why discounted ? Why not future reward ?</a:t>
            </a:r>
          </a:p>
          <a:p>
            <a:pPr marL="0" lvl="0" indent="0">
              <a:spcBef>
                <a:spcPts val="0"/>
              </a:spcBef>
              <a:spcAft>
                <a:spcPts val="0"/>
              </a:spcAft>
              <a:buNone/>
            </a:pPr>
            <a:r>
              <a:rPr lang="en-US" sz="1100" b="0" i="0" u="none" strike="noStrike" cap="none" baseline="0" dirty="0" smtClean="0">
                <a:solidFill>
                  <a:srgbClr val="000000"/>
                </a:solidFill>
                <a:effectLst/>
                <a:latin typeface="Arial"/>
                <a:cs typeface="Arial"/>
                <a:sym typeface="Arial"/>
              </a:rPr>
              <a:t>The catch is you don’t exactly know what the future reward  is </a:t>
            </a:r>
          </a:p>
          <a:p>
            <a:pPr marL="0" lvl="0" indent="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used to model the fact that the decision maker is uncertain about if in the next decision instant the </a:t>
            </a:r>
            <a:r>
              <a:rPr lang="en-US" sz="1100" b="0" i="1" u="none" strike="noStrike" cap="none" dirty="0" smtClean="0">
                <a:solidFill>
                  <a:srgbClr val="000000"/>
                </a:solidFill>
                <a:effectLst/>
                <a:latin typeface="Arial"/>
                <a:ea typeface="Arial"/>
                <a:cs typeface="Arial"/>
                <a:sym typeface="Arial"/>
              </a:rPr>
              <a:t>world.</a:t>
            </a:r>
          </a:p>
          <a:p>
            <a:pPr marL="0" lvl="0" indent="0">
              <a:spcBef>
                <a:spcPts val="0"/>
              </a:spcBef>
              <a:spcAft>
                <a:spcPts val="0"/>
              </a:spcAft>
              <a:buNone/>
            </a:pPr>
            <a:r>
              <a:rPr lang="en-US" sz="1100" b="0" i="1" u="none" strike="noStrike" cap="none" dirty="0" smtClean="0">
                <a:solidFill>
                  <a:srgbClr val="000000"/>
                </a:solidFill>
                <a:effectLst/>
                <a:latin typeface="Arial"/>
                <a:cs typeface="Arial"/>
                <a:sym typeface="Arial"/>
              </a:rPr>
              <a:t>It is also an trick to show</a:t>
            </a:r>
            <a:r>
              <a:rPr lang="en-US" sz="1100" b="0" i="1" u="none" strike="noStrike" cap="none" baseline="0" dirty="0" smtClean="0">
                <a:solidFill>
                  <a:srgbClr val="000000"/>
                </a:solidFill>
                <a:effectLst/>
                <a:latin typeface="Arial"/>
                <a:cs typeface="Arial"/>
                <a:sym typeface="Arial"/>
              </a:rPr>
              <a:t> that the algorithm converges, since this way you can bound infinite sums. </a:t>
            </a:r>
          </a:p>
          <a:p>
            <a:pPr marL="0" lvl="0" indent="0">
              <a:spcBef>
                <a:spcPts val="0"/>
              </a:spcBef>
              <a:spcAft>
                <a:spcPts val="0"/>
              </a:spcAft>
              <a:buNone/>
            </a:pPr>
            <a:endParaRPr lang="en-US" sz="1100" b="0" i="1" u="none" strike="noStrike" cap="none" baseline="0" dirty="0" smtClean="0">
              <a:solidFill>
                <a:srgbClr val="000000"/>
              </a:solidFill>
              <a:effectLst/>
              <a:latin typeface="Arial"/>
              <a:cs typeface="Arial"/>
              <a:sym typeface="Arial"/>
            </a:endParaRPr>
          </a:p>
          <a:p>
            <a:pPr marL="0" lvl="0" indent="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discount factor - A scalar value between 0 and 1 which determines the present value of future rewards. </a:t>
            </a:r>
            <a:endParaRPr dirty="0"/>
          </a:p>
        </p:txBody>
      </p:sp>
    </p:spTree>
    <p:extLst>
      <p:ext uri="{BB962C8B-B14F-4D97-AF65-F5344CB8AC3E}">
        <p14:creationId xmlns:p14="http://schemas.microsoft.com/office/powerpoint/2010/main" val="310625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What do I mean by a model free reinforcement</a:t>
            </a:r>
            <a:r>
              <a:rPr lang="en-US" baseline="0" dirty="0" smtClean="0"/>
              <a:t> learning technique. That means it does not have a model of its environment. </a:t>
            </a:r>
          </a:p>
          <a:p>
            <a:pPr marL="0" lvl="0" indent="0">
              <a:spcBef>
                <a:spcPts val="0"/>
              </a:spcBef>
              <a:spcAft>
                <a:spcPts val="0"/>
              </a:spcAft>
              <a:buNone/>
            </a:pPr>
            <a:r>
              <a:rPr lang="en-US" baseline="0" dirty="0" smtClean="0"/>
              <a:t>But what does having a model of your environment actually mean?</a:t>
            </a:r>
          </a:p>
          <a:p>
            <a:pPr marL="0" lvl="0" indent="0">
              <a:spcBef>
                <a:spcPts val="0"/>
              </a:spcBef>
              <a:spcAft>
                <a:spcPts val="0"/>
              </a:spcAft>
              <a:buNone/>
            </a:pPr>
            <a:r>
              <a:rPr lang="en-US" baseline="0" dirty="0" smtClean="0"/>
              <a:t/>
            </a:r>
            <a:br>
              <a:rPr lang="en-US" baseline="0" dirty="0" smtClean="0"/>
            </a:br>
            <a:r>
              <a:rPr lang="en-US" baseline="0" dirty="0" smtClean="0"/>
              <a:t>Lets do quick recap of Markov decision processes so that we can come back to it.</a:t>
            </a:r>
            <a:endParaRPr lang="en" dirty="0" smtClean="0"/>
          </a:p>
          <a:p>
            <a:pPr marL="0" lvl="0" indent="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Markov decision processes</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MDPs</a:t>
            </a:r>
            <a:r>
              <a:rPr lang="en-US" sz="1100" b="0" i="0" u="none" strike="noStrike" cap="none" dirty="0" smtClean="0">
                <a:solidFill>
                  <a:srgbClr val="000000"/>
                </a:solidFill>
                <a:effectLst/>
                <a:latin typeface="Arial"/>
                <a:ea typeface="Arial"/>
                <a:cs typeface="Arial"/>
                <a:sym typeface="Arial"/>
              </a:rPr>
              <a:t>) provide a mathematical framework for modeling </a:t>
            </a:r>
            <a:r>
              <a:rPr lang="en-US" sz="1100" b="0" i="0" u="none" strike="noStrike" cap="none" dirty="0" smtClean="0">
                <a:solidFill>
                  <a:srgbClr val="000000"/>
                </a:solidFill>
                <a:effectLst/>
                <a:latin typeface="Arial"/>
                <a:ea typeface="Arial"/>
                <a:cs typeface="Arial"/>
                <a:sym typeface="Arial"/>
                <a:hlinkClick r:id="rId3" tooltip="Decision making"/>
              </a:rPr>
              <a:t>decision making</a:t>
            </a:r>
            <a:r>
              <a:rPr lang="en-US" sz="1100" b="0" i="0" u="none" strike="noStrike" cap="none" dirty="0" smtClean="0">
                <a:solidFill>
                  <a:srgbClr val="000000"/>
                </a:solidFill>
                <a:effectLst/>
                <a:latin typeface="Arial"/>
                <a:ea typeface="Arial"/>
                <a:cs typeface="Arial"/>
                <a:sym typeface="Arial"/>
              </a:rPr>
              <a:t> in situations where outcomes are partly </a:t>
            </a:r>
            <a:r>
              <a:rPr lang="en-US" sz="1100" b="0" i="0" u="none" strike="noStrike" cap="none" dirty="0" smtClean="0">
                <a:solidFill>
                  <a:srgbClr val="000000"/>
                </a:solidFill>
                <a:effectLst/>
                <a:latin typeface="Arial"/>
                <a:ea typeface="Arial"/>
                <a:cs typeface="Arial"/>
                <a:sym typeface="Arial"/>
                <a:hlinkClick r:id="rId4" tooltip="Randomness"/>
              </a:rPr>
              <a:t>random</a:t>
            </a:r>
            <a:r>
              <a:rPr lang="en-US" sz="1100" b="0" i="0" u="none" strike="noStrike" cap="none" dirty="0" smtClean="0">
                <a:solidFill>
                  <a:srgbClr val="000000"/>
                </a:solidFill>
                <a:effectLst/>
                <a:latin typeface="Arial"/>
                <a:ea typeface="Arial"/>
                <a:cs typeface="Arial"/>
                <a:sym typeface="Arial"/>
              </a:rPr>
              <a:t> and partly under the control of a decision maker.</a:t>
            </a:r>
          </a:p>
          <a:p>
            <a:pPr marL="0" lvl="0" indent="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Why finite , why not infinite?</a:t>
            </a:r>
            <a:r>
              <a:rPr lang="en-US" sz="1100" b="0" i="0" u="none" strike="noStrike" cap="none" baseline="0" dirty="0" smtClean="0">
                <a:solidFill>
                  <a:srgbClr val="000000"/>
                </a:solidFill>
                <a:effectLst/>
                <a:latin typeface="Arial"/>
                <a:ea typeface="Arial"/>
                <a:cs typeface="Arial"/>
                <a:sym typeface="Arial"/>
              </a:rPr>
              <a:t> ,because there is a memory limit and games like go, chess </a:t>
            </a:r>
            <a:r>
              <a:rPr lang="en-US" sz="1100" b="0" i="0" u="none" strike="noStrike" cap="none" baseline="0" dirty="0" err="1" smtClean="0">
                <a:solidFill>
                  <a:srgbClr val="000000"/>
                </a:solidFill>
                <a:effectLst/>
                <a:latin typeface="Arial"/>
                <a:ea typeface="Arial"/>
                <a:cs typeface="Arial"/>
                <a:sym typeface="Arial"/>
              </a:rPr>
              <a:t>baghchal</a:t>
            </a:r>
            <a:r>
              <a:rPr lang="en-US" sz="1100" b="0" i="0" u="none" strike="noStrike" cap="none" baseline="0" dirty="0" smtClean="0">
                <a:solidFill>
                  <a:srgbClr val="000000"/>
                </a:solidFill>
                <a:effectLst/>
                <a:latin typeface="Arial"/>
                <a:ea typeface="Arial"/>
                <a:cs typeface="Arial"/>
                <a:sym typeface="Arial"/>
              </a:rPr>
              <a:t> can easily have 10 30, chess has 10 50 and go well it has around 10^170 possible game moves  	</a:t>
            </a:r>
            <a:endParaRPr lang="en-US" sz="1100" b="0" i="0" u="none" strike="noStrike" cap="none" dirty="0" smtClean="0">
              <a:solidFill>
                <a:srgbClr val="000000"/>
              </a:solidFill>
              <a:effectLst/>
              <a:latin typeface="Arial"/>
              <a:ea typeface="Arial"/>
              <a:cs typeface="Arial"/>
              <a:sym typeface="Arial"/>
            </a:endParaRPr>
          </a:p>
          <a:p>
            <a:pPr marL="0" lvl="0" indent="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spcBef>
                <a:spcPts val="0"/>
              </a:spcBef>
              <a:spcAft>
                <a:spcPts val="0"/>
              </a:spcAft>
              <a:buNone/>
            </a:pPr>
            <a:r>
              <a:rPr lang="en-US" sz="1100" b="0" i="0" u="none" strike="noStrike" cap="none" dirty="0" smtClean="0">
                <a:solidFill>
                  <a:srgbClr val="000000"/>
                </a:solidFill>
                <a:effectLst/>
                <a:latin typeface="Arial"/>
                <a:cs typeface="Arial"/>
                <a:sym typeface="Arial"/>
              </a:rPr>
              <a:t>Discounted,</a:t>
            </a:r>
            <a:r>
              <a:rPr lang="en-US" sz="1100" b="0" i="0" u="none" strike="noStrike" cap="none" baseline="0" dirty="0" smtClean="0">
                <a:solidFill>
                  <a:srgbClr val="000000"/>
                </a:solidFill>
                <a:effectLst/>
                <a:latin typeface="Arial"/>
                <a:cs typeface="Arial"/>
                <a:sym typeface="Arial"/>
              </a:rPr>
              <a:t> Why discounted ? Why not future reward ?</a:t>
            </a:r>
          </a:p>
          <a:p>
            <a:pPr marL="0" lvl="0" indent="0">
              <a:spcBef>
                <a:spcPts val="0"/>
              </a:spcBef>
              <a:spcAft>
                <a:spcPts val="0"/>
              </a:spcAft>
              <a:buNone/>
            </a:pPr>
            <a:r>
              <a:rPr lang="en-US" sz="1100" b="0" i="0" u="none" strike="noStrike" cap="none" baseline="0" dirty="0" smtClean="0">
                <a:solidFill>
                  <a:srgbClr val="000000"/>
                </a:solidFill>
                <a:effectLst/>
                <a:latin typeface="Arial"/>
                <a:cs typeface="Arial"/>
                <a:sym typeface="Arial"/>
              </a:rPr>
              <a:t>The catch is you don’t exactly know what the future reward  is </a:t>
            </a:r>
          </a:p>
          <a:p>
            <a:pPr marL="0" lvl="0" indent="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used to model the fact that the decision maker is uncertain about if in the next decision instant the </a:t>
            </a:r>
            <a:r>
              <a:rPr lang="en-US" sz="1100" b="0" i="1" u="none" strike="noStrike" cap="none" dirty="0" smtClean="0">
                <a:solidFill>
                  <a:srgbClr val="000000"/>
                </a:solidFill>
                <a:effectLst/>
                <a:latin typeface="Arial"/>
                <a:ea typeface="Arial"/>
                <a:cs typeface="Arial"/>
                <a:sym typeface="Arial"/>
              </a:rPr>
              <a:t>world.</a:t>
            </a:r>
          </a:p>
          <a:p>
            <a:pPr marL="0" lvl="0" indent="0">
              <a:spcBef>
                <a:spcPts val="0"/>
              </a:spcBef>
              <a:spcAft>
                <a:spcPts val="0"/>
              </a:spcAft>
              <a:buNone/>
            </a:pPr>
            <a:r>
              <a:rPr lang="en-US" sz="1100" b="0" i="1" u="none" strike="noStrike" cap="none" dirty="0" smtClean="0">
                <a:solidFill>
                  <a:srgbClr val="000000"/>
                </a:solidFill>
                <a:effectLst/>
                <a:latin typeface="Arial"/>
                <a:cs typeface="Arial"/>
                <a:sym typeface="Arial"/>
              </a:rPr>
              <a:t>It is also an trick to show</a:t>
            </a:r>
            <a:r>
              <a:rPr lang="en-US" sz="1100" b="0" i="1" u="none" strike="noStrike" cap="none" baseline="0" dirty="0" smtClean="0">
                <a:solidFill>
                  <a:srgbClr val="000000"/>
                </a:solidFill>
                <a:effectLst/>
                <a:latin typeface="Arial"/>
                <a:cs typeface="Arial"/>
                <a:sym typeface="Arial"/>
              </a:rPr>
              <a:t> that the algorithm converges, since this way you can bound infinite sums. </a:t>
            </a:r>
            <a:endParaRPr dirty="0"/>
          </a:p>
        </p:txBody>
      </p:sp>
    </p:spTree>
    <p:extLst>
      <p:ext uri="{BB962C8B-B14F-4D97-AF65-F5344CB8AC3E}">
        <p14:creationId xmlns:p14="http://schemas.microsoft.com/office/powerpoint/2010/main" val="202753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1" name="Shape 11"/>
          <p:cNvCxnSpPr/>
          <p:nvPr/>
        </p:nvCxnSpPr>
        <p:spPr>
          <a:xfrm>
            <a:off x="641934" y="3597500"/>
            <a:ext cx="390300"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Shape 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Shape 43"/>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600" cy="2106300"/>
          </a:xfrm>
          <a:prstGeom prst="rect">
            <a:avLst/>
          </a:prstGeom>
        </p:spPr>
        <p:txBody>
          <a:bodyPr spcFirstLastPara="1" wrap="square" lIns="91425" tIns="91425" rIns="91425" bIns="91425" anchor="b"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1"/>
                </a:solidFill>
                <a:latin typeface="Old Standard TT"/>
                <a:ea typeface="Old Standard TT"/>
                <a:cs typeface="Old Standard TT"/>
                <a:sym typeface="Old Standard TT"/>
              </a:defRPr>
            </a:lvl1pPr>
            <a:lvl2pPr lvl="1" algn="r">
              <a:spcBef>
                <a:spcPts val="0"/>
              </a:spcBef>
              <a:buNone/>
              <a:defRPr sz="1000">
                <a:solidFill>
                  <a:schemeClr val="dk1"/>
                </a:solidFill>
                <a:latin typeface="Old Standard TT"/>
                <a:ea typeface="Old Standard TT"/>
                <a:cs typeface="Old Standard TT"/>
                <a:sym typeface="Old Standard TT"/>
              </a:defRPr>
            </a:lvl2pPr>
            <a:lvl3pPr lvl="2" algn="r">
              <a:spcBef>
                <a:spcPts val="0"/>
              </a:spcBef>
              <a:buNone/>
              <a:defRPr sz="1000">
                <a:solidFill>
                  <a:schemeClr val="dk1"/>
                </a:solidFill>
                <a:latin typeface="Old Standard TT"/>
                <a:ea typeface="Old Standard TT"/>
                <a:cs typeface="Old Standard TT"/>
                <a:sym typeface="Old Standard TT"/>
              </a:defRPr>
            </a:lvl3pPr>
            <a:lvl4pPr lvl="3" algn="r">
              <a:spcBef>
                <a:spcPts val="0"/>
              </a:spcBef>
              <a:buNone/>
              <a:defRPr sz="1000">
                <a:solidFill>
                  <a:schemeClr val="dk1"/>
                </a:solidFill>
                <a:latin typeface="Old Standard TT"/>
                <a:ea typeface="Old Standard TT"/>
                <a:cs typeface="Old Standard TT"/>
                <a:sym typeface="Old Standard TT"/>
              </a:defRPr>
            </a:lvl4pPr>
            <a:lvl5pPr lvl="4" algn="r">
              <a:spcBef>
                <a:spcPts val="0"/>
              </a:spcBef>
              <a:buNone/>
              <a:defRPr sz="1000">
                <a:solidFill>
                  <a:schemeClr val="dk1"/>
                </a:solidFill>
                <a:latin typeface="Old Standard TT"/>
                <a:ea typeface="Old Standard TT"/>
                <a:cs typeface="Old Standard TT"/>
                <a:sym typeface="Old Standard TT"/>
              </a:defRPr>
            </a:lvl5pPr>
            <a:lvl6pPr lvl="5" algn="r">
              <a:spcBef>
                <a:spcPts val="0"/>
              </a:spcBef>
              <a:buNone/>
              <a:defRPr sz="1000">
                <a:solidFill>
                  <a:schemeClr val="dk1"/>
                </a:solidFill>
                <a:latin typeface="Old Standard TT"/>
                <a:ea typeface="Old Standard TT"/>
                <a:cs typeface="Old Standard TT"/>
                <a:sym typeface="Old Standard TT"/>
              </a:defRPr>
            </a:lvl6pPr>
            <a:lvl7pPr lvl="6" algn="r">
              <a:spcBef>
                <a:spcPts val="0"/>
              </a:spcBef>
              <a:buNone/>
              <a:defRPr sz="1000">
                <a:solidFill>
                  <a:schemeClr val="dk1"/>
                </a:solidFill>
                <a:latin typeface="Old Standard TT"/>
                <a:ea typeface="Old Standard TT"/>
                <a:cs typeface="Old Standard TT"/>
                <a:sym typeface="Old Standard TT"/>
              </a:defRPr>
            </a:lvl7pPr>
            <a:lvl8pPr lvl="7" algn="r">
              <a:spcBef>
                <a:spcPts val="0"/>
              </a:spcBef>
              <a:buNone/>
              <a:defRPr sz="1000">
                <a:solidFill>
                  <a:schemeClr val="dk1"/>
                </a:solidFill>
                <a:latin typeface="Old Standard TT"/>
                <a:ea typeface="Old Standard TT"/>
                <a:cs typeface="Old Standard TT"/>
                <a:sym typeface="Old Standard TT"/>
              </a:defRPr>
            </a:lvl8pPr>
            <a:lvl9pPr lvl="8" algn="r">
              <a:spcBef>
                <a:spcPts val="0"/>
              </a:spcBef>
              <a:buNone/>
              <a:defRPr sz="1000">
                <a:solidFill>
                  <a:schemeClr val="dk1"/>
                </a:solidFill>
                <a:latin typeface="Old Standard TT"/>
                <a:ea typeface="Old Standard TT"/>
                <a:cs typeface="Old Standard TT"/>
                <a:sym typeface="Old Standard T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joshgreaves.com/reinforcement-learning/introduction-to-reinforcement-learning/" TargetMode="External"/><Relationship Id="rId7" Type="http://schemas.openxmlformats.org/officeDocument/2006/relationships/hyperlink" Target="https://github.com/aikorea/awesome-r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0.cs.ucl.ac.uk/staff/d.silver/web/Teaching.html" TargetMode="External"/><Relationship Id="rId5" Type="http://schemas.openxmlformats.org/officeDocument/2006/relationships/hyperlink" Target="https://ai.intel.com/demystifying-deep-reinforcement-learning/" TargetMode="External"/><Relationship Id="rId4" Type="http://schemas.openxmlformats.org/officeDocument/2006/relationships/hyperlink" Target="http://people.revoledu.com/kardi/tutorial/ReinforcementLearnin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A Beginners </a:t>
            </a:r>
            <a:r>
              <a:rPr lang="en" dirty="0" smtClean="0"/>
              <a:t>Guide to</a:t>
            </a:r>
            <a:endParaRPr dirty="0"/>
          </a:p>
          <a:p>
            <a:pPr marL="0" lvl="0" indent="0">
              <a:spcBef>
                <a:spcPts val="0"/>
              </a:spcBef>
              <a:spcAft>
                <a:spcPts val="0"/>
              </a:spcAft>
              <a:buNone/>
            </a:pPr>
            <a:r>
              <a:rPr lang="en" dirty="0"/>
              <a:t>Reinforcement Learning</a:t>
            </a:r>
            <a:endParaRPr dirty="0"/>
          </a:p>
        </p:txBody>
      </p:sp>
      <p:sp>
        <p:nvSpPr>
          <p:cNvPr id="60" name="Shape 60"/>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spcBef>
                <a:spcPts val="0"/>
              </a:spcBef>
              <a:spcAft>
                <a:spcPts val="0"/>
              </a:spcAft>
              <a:buClr>
                <a:srgbClr val="000000"/>
              </a:buClr>
              <a:buSzPts val="1100"/>
              <a:buFont typeface="Arial"/>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580" y="225078"/>
            <a:ext cx="1292361" cy="13081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524" y="173365"/>
            <a:ext cx="1319571" cy="133571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665" y="257321"/>
            <a:ext cx="1046135" cy="12436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xplosion 2 25"/>
          <p:cNvSpPr/>
          <p:nvPr/>
        </p:nvSpPr>
        <p:spPr>
          <a:xfrm rot="18320665">
            <a:off x="2904500" y="1935508"/>
            <a:ext cx="3321914" cy="2942280"/>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6367194" y="518876"/>
            <a:ext cx="2014087" cy="2007793"/>
            <a:chOff x="6367194" y="518876"/>
            <a:chExt cx="2014087" cy="200779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194" y="518876"/>
              <a:ext cx="2014087" cy="20077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5736" y="1209027"/>
              <a:ext cx="492166" cy="58510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3793" y="1236260"/>
              <a:ext cx="608164" cy="615604"/>
            </a:xfrm>
            <a:prstGeom prst="rect">
              <a:avLst/>
            </a:prstGeom>
          </p:spPr>
        </p:pic>
      </p:gr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6054" y="2524688"/>
            <a:ext cx="1319571" cy="1335713"/>
          </a:xfrm>
          <a:prstGeom prst="rect">
            <a:avLst/>
          </a:prstGeom>
        </p:spPr>
      </p:pic>
      <p:sp>
        <p:nvSpPr>
          <p:cNvPr id="8" name="TextBox 7"/>
          <p:cNvSpPr txBox="1"/>
          <p:nvPr/>
        </p:nvSpPr>
        <p:spPr>
          <a:xfrm>
            <a:off x="6700692" y="2511515"/>
            <a:ext cx="2022530" cy="523220"/>
          </a:xfrm>
          <a:prstGeom prst="rect">
            <a:avLst/>
          </a:prstGeom>
          <a:noFill/>
        </p:spPr>
        <p:txBody>
          <a:bodyPr wrap="square" rtlCol="0">
            <a:spAutoFit/>
          </a:bodyPr>
          <a:lstStyle/>
          <a:p>
            <a:r>
              <a:rPr lang="en-US" sz="2800" b="1" dirty="0" smtClean="0">
                <a:solidFill>
                  <a:schemeClr val="accent2">
                    <a:lumMod val="75000"/>
                  </a:schemeClr>
                </a:solidFill>
              </a:rPr>
              <a:t>STATE</a:t>
            </a:r>
            <a:endParaRPr lang="en-US" sz="2800" b="1" dirty="0">
              <a:solidFill>
                <a:schemeClr val="accent2">
                  <a:lumMod val="75000"/>
                </a:schemeClr>
              </a:solidFill>
            </a:endParaRPr>
          </a:p>
        </p:txBody>
      </p:sp>
      <p:grpSp>
        <p:nvGrpSpPr>
          <p:cNvPr id="92" name="Group 91"/>
          <p:cNvGrpSpPr/>
          <p:nvPr/>
        </p:nvGrpSpPr>
        <p:grpSpPr>
          <a:xfrm>
            <a:off x="730090" y="426407"/>
            <a:ext cx="1773702" cy="958571"/>
            <a:chOff x="730090" y="426407"/>
            <a:chExt cx="1773702" cy="958571"/>
          </a:xfrm>
        </p:grpSpPr>
        <p:sp>
          <p:nvSpPr>
            <p:cNvPr id="5" name="Notched Right Arrow 4"/>
            <p:cNvSpPr/>
            <p:nvPr/>
          </p:nvSpPr>
          <p:spPr>
            <a:xfrm>
              <a:off x="1565423" y="446609"/>
              <a:ext cx="938369" cy="2246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Notched Right Arrow 8"/>
            <p:cNvSpPr/>
            <p:nvPr/>
          </p:nvSpPr>
          <p:spPr>
            <a:xfrm rot="10800000">
              <a:off x="1552197" y="1096715"/>
              <a:ext cx="938369" cy="2246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Notched Right Arrow 9"/>
            <p:cNvSpPr/>
            <p:nvPr/>
          </p:nvSpPr>
          <p:spPr>
            <a:xfrm rot="16200000">
              <a:off x="373217" y="783280"/>
              <a:ext cx="938369" cy="2246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Notched Right Arrow 10"/>
            <p:cNvSpPr/>
            <p:nvPr/>
          </p:nvSpPr>
          <p:spPr>
            <a:xfrm rot="5400000">
              <a:off x="739001" y="803482"/>
              <a:ext cx="938369" cy="2246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733596" y="1443014"/>
            <a:ext cx="2022530" cy="523220"/>
          </a:xfrm>
          <a:prstGeom prst="rect">
            <a:avLst/>
          </a:prstGeom>
          <a:noFill/>
        </p:spPr>
        <p:txBody>
          <a:bodyPr wrap="square" rtlCol="0">
            <a:spAutoFit/>
          </a:bodyPr>
          <a:lstStyle/>
          <a:p>
            <a:r>
              <a:rPr lang="en-US" sz="2800" b="1" dirty="0" smtClean="0">
                <a:solidFill>
                  <a:schemeClr val="accent2">
                    <a:lumMod val="75000"/>
                  </a:schemeClr>
                </a:solidFill>
              </a:rPr>
              <a:t>ACTIONS</a:t>
            </a:r>
            <a:endParaRPr lang="en-US" sz="2800" b="1" dirty="0">
              <a:solidFill>
                <a:schemeClr val="accent2">
                  <a:lumMod val="75000"/>
                </a:schemeClr>
              </a:solidFill>
            </a:endParaRPr>
          </a:p>
        </p:txBody>
      </p:sp>
      <p:sp>
        <p:nvSpPr>
          <p:cNvPr id="15" name="Vertical Scroll 14"/>
          <p:cNvSpPr/>
          <p:nvPr/>
        </p:nvSpPr>
        <p:spPr>
          <a:xfrm>
            <a:off x="3832433" y="403687"/>
            <a:ext cx="1219240" cy="1140375"/>
          </a:xfrm>
          <a:prstGeom prst="verticalScroll">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2">
                    <a:lumMod val="75000"/>
                  </a:schemeClr>
                </a:solidFill>
              </a:rPr>
              <a:t>Policy</a:t>
            </a:r>
            <a:endParaRPr lang="en-US" sz="1600" b="1" dirty="0">
              <a:solidFill>
                <a:schemeClr val="accent2">
                  <a:lumMod val="75000"/>
                </a:schemeClr>
              </a:solidFill>
            </a:endParaRPr>
          </a:p>
        </p:txBody>
      </p:sp>
      <p:cxnSp>
        <p:nvCxnSpPr>
          <p:cNvPr id="17" name="Curved Connector 16"/>
          <p:cNvCxnSpPr/>
          <p:nvPr/>
        </p:nvCxnSpPr>
        <p:spPr>
          <a:xfrm rot="10800000">
            <a:off x="5064900" y="1096716"/>
            <a:ext cx="1149923" cy="58071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0800000">
            <a:off x="2650211" y="558922"/>
            <a:ext cx="1182223" cy="414955"/>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68830" y="3964469"/>
            <a:ext cx="1823720" cy="400110"/>
          </a:xfrm>
          <a:prstGeom prst="rect">
            <a:avLst/>
          </a:prstGeom>
          <a:noFill/>
        </p:spPr>
        <p:txBody>
          <a:bodyPr wrap="square" rtlCol="0">
            <a:spAutoFit/>
          </a:bodyPr>
          <a:lstStyle/>
          <a:p>
            <a:r>
              <a:rPr lang="en-US" sz="2000" b="1" dirty="0" smtClean="0">
                <a:solidFill>
                  <a:schemeClr val="accent2">
                    <a:lumMod val="75000"/>
                  </a:schemeClr>
                </a:solidFill>
              </a:rPr>
              <a:t>REWARD</a:t>
            </a:r>
            <a:endParaRPr lang="en-US" sz="2000" b="1" dirty="0">
              <a:solidFill>
                <a:schemeClr val="accent2">
                  <a:lumMod val="75000"/>
                </a:schemeClr>
              </a:solidFill>
            </a:endParaRPr>
          </a:p>
        </p:txBody>
      </p:sp>
      <p:sp>
        <p:nvSpPr>
          <p:cNvPr id="29" name="Pentagon 28"/>
          <p:cNvSpPr/>
          <p:nvPr/>
        </p:nvSpPr>
        <p:spPr>
          <a:xfrm>
            <a:off x="6598160" y="3510366"/>
            <a:ext cx="1619429" cy="85421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75000"/>
                  </a:schemeClr>
                </a:solidFill>
              </a:rPr>
              <a:t>VALUE</a:t>
            </a:r>
          </a:p>
          <a:p>
            <a:pPr algn="ctr"/>
            <a:r>
              <a:rPr lang="en-US" b="1" dirty="0" smtClean="0">
                <a:solidFill>
                  <a:schemeClr val="accent2">
                    <a:lumMod val="75000"/>
                  </a:schemeClr>
                </a:solidFill>
              </a:rPr>
              <a:t>FUNCTION</a:t>
            </a:r>
            <a:endParaRPr lang="en-US" b="1" dirty="0">
              <a:solidFill>
                <a:schemeClr val="accent2">
                  <a:lumMod val="75000"/>
                </a:schemeClr>
              </a:solidFill>
            </a:endParaRPr>
          </a:p>
        </p:txBody>
      </p:sp>
      <p:cxnSp>
        <p:nvCxnSpPr>
          <p:cNvPr id="38" name="Curved Connector 37"/>
          <p:cNvCxnSpPr/>
          <p:nvPr/>
        </p:nvCxnSpPr>
        <p:spPr>
          <a:xfrm rot="16200000" flipH="1">
            <a:off x="5122154" y="2572241"/>
            <a:ext cx="2258119" cy="526336"/>
          </a:xfrm>
          <a:prstGeom prst="curvedConnector3">
            <a:avLst>
              <a:gd name="adj1" fmla="val 10044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10-Point Star 48"/>
          <p:cNvSpPr/>
          <p:nvPr/>
        </p:nvSpPr>
        <p:spPr>
          <a:xfrm>
            <a:off x="8080861" y="4373216"/>
            <a:ext cx="894698" cy="654158"/>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75000"/>
                  </a:schemeClr>
                </a:solidFill>
              </a:rPr>
              <a:t>value</a:t>
            </a:r>
            <a:endParaRPr lang="en-US" dirty="0">
              <a:solidFill>
                <a:schemeClr val="accent2">
                  <a:lumMod val="75000"/>
                </a:schemeClr>
              </a:solidFill>
            </a:endParaRPr>
          </a:p>
        </p:txBody>
      </p:sp>
      <p:sp>
        <p:nvSpPr>
          <p:cNvPr id="51" name="Bent Arrow 50"/>
          <p:cNvSpPr/>
          <p:nvPr/>
        </p:nvSpPr>
        <p:spPr>
          <a:xfrm rot="5400000">
            <a:off x="8321207" y="3835546"/>
            <a:ext cx="414007" cy="4604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0" name="Group 89"/>
          <p:cNvGrpSpPr/>
          <p:nvPr/>
        </p:nvGrpSpPr>
        <p:grpSpPr>
          <a:xfrm>
            <a:off x="658125" y="2401806"/>
            <a:ext cx="2014087" cy="2007793"/>
            <a:chOff x="658125" y="2401806"/>
            <a:chExt cx="2014087" cy="2007793"/>
          </a:xfrm>
        </p:grpSpPr>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25" y="2401806"/>
              <a:ext cx="2014087" cy="2007793"/>
            </a:xfrm>
            <a:prstGeom prst="rect">
              <a:avLst/>
            </a:prstGeom>
          </p:spPr>
        </p:pic>
        <p:sp>
          <p:nvSpPr>
            <p:cNvPr id="53" name="Notched Right Arrow 52"/>
            <p:cNvSpPr/>
            <p:nvPr/>
          </p:nvSpPr>
          <p:spPr>
            <a:xfrm rot="16200000" flipV="1">
              <a:off x="1463154" y="3259995"/>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Notched Right Arrow 53"/>
            <p:cNvSpPr/>
            <p:nvPr/>
          </p:nvSpPr>
          <p:spPr>
            <a:xfrm rot="5400000" flipV="1">
              <a:off x="1462654" y="3462008"/>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Notched Right Arrow 54"/>
            <p:cNvSpPr/>
            <p:nvPr/>
          </p:nvSpPr>
          <p:spPr>
            <a:xfrm rot="10800000" flipV="1">
              <a:off x="1372366" y="3339884"/>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Notched Right Arrow 55"/>
            <p:cNvSpPr/>
            <p:nvPr/>
          </p:nvSpPr>
          <p:spPr>
            <a:xfrm flipV="1">
              <a:off x="1538535" y="3357344"/>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Notched Right Arrow 56"/>
            <p:cNvSpPr/>
            <p:nvPr/>
          </p:nvSpPr>
          <p:spPr>
            <a:xfrm rot="16200000" flipV="1">
              <a:off x="2174995" y="3277455"/>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Notched Right Arrow 57"/>
            <p:cNvSpPr/>
            <p:nvPr/>
          </p:nvSpPr>
          <p:spPr>
            <a:xfrm rot="5400000" flipV="1">
              <a:off x="2174495" y="3479468"/>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Notched Right Arrow 58"/>
            <p:cNvSpPr/>
            <p:nvPr/>
          </p:nvSpPr>
          <p:spPr>
            <a:xfrm rot="10800000" flipV="1">
              <a:off x="2084207" y="3357344"/>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Notched Right Arrow 62"/>
            <p:cNvSpPr/>
            <p:nvPr/>
          </p:nvSpPr>
          <p:spPr>
            <a:xfrm rot="16200000" flipV="1">
              <a:off x="696193" y="3242535"/>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Notched Right Arrow 63"/>
            <p:cNvSpPr/>
            <p:nvPr/>
          </p:nvSpPr>
          <p:spPr>
            <a:xfrm rot="5400000" flipV="1">
              <a:off x="695693" y="3444548"/>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Notched Right Arrow 64"/>
            <p:cNvSpPr/>
            <p:nvPr/>
          </p:nvSpPr>
          <p:spPr>
            <a:xfrm flipV="1">
              <a:off x="771574" y="3339884"/>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Notched Right Arrow 65"/>
            <p:cNvSpPr/>
            <p:nvPr/>
          </p:nvSpPr>
          <p:spPr>
            <a:xfrm rot="5400000" flipV="1">
              <a:off x="1465961" y="2709372"/>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Notched Right Arrow 66"/>
            <p:cNvSpPr/>
            <p:nvPr/>
          </p:nvSpPr>
          <p:spPr>
            <a:xfrm rot="10800000" flipV="1">
              <a:off x="1375673" y="2587248"/>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Notched Right Arrow 67"/>
            <p:cNvSpPr/>
            <p:nvPr/>
          </p:nvSpPr>
          <p:spPr>
            <a:xfrm flipV="1">
              <a:off x="1541842" y="2604708"/>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Notched Right Arrow 69"/>
            <p:cNvSpPr/>
            <p:nvPr/>
          </p:nvSpPr>
          <p:spPr>
            <a:xfrm rot="5400000" flipV="1">
              <a:off x="707176" y="2694859"/>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Notched Right Arrow 71"/>
            <p:cNvSpPr/>
            <p:nvPr/>
          </p:nvSpPr>
          <p:spPr>
            <a:xfrm flipV="1">
              <a:off x="783057" y="2590195"/>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Notched Right Arrow 73"/>
            <p:cNvSpPr/>
            <p:nvPr/>
          </p:nvSpPr>
          <p:spPr>
            <a:xfrm rot="5400000" flipV="1">
              <a:off x="2185769" y="2671311"/>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Notched Right Arrow 74"/>
            <p:cNvSpPr/>
            <p:nvPr/>
          </p:nvSpPr>
          <p:spPr>
            <a:xfrm rot="10800000" flipV="1">
              <a:off x="2095481" y="2549187"/>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Notched Right Arrow 76"/>
            <p:cNvSpPr/>
            <p:nvPr/>
          </p:nvSpPr>
          <p:spPr>
            <a:xfrm rot="16200000" flipV="1">
              <a:off x="696678" y="4022252"/>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Notched Right Arrow 79"/>
            <p:cNvSpPr/>
            <p:nvPr/>
          </p:nvSpPr>
          <p:spPr>
            <a:xfrm flipV="1">
              <a:off x="772059" y="4119601"/>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Notched Right Arrow 80"/>
            <p:cNvSpPr/>
            <p:nvPr/>
          </p:nvSpPr>
          <p:spPr>
            <a:xfrm rot="16200000" flipV="1">
              <a:off x="1488773" y="4042293"/>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Notched Right Arrow 82"/>
            <p:cNvSpPr/>
            <p:nvPr/>
          </p:nvSpPr>
          <p:spPr>
            <a:xfrm rot="10800000" flipV="1">
              <a:off x="1397985" y="4122182"/>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Notched Right Arrow 83"/>
            <p:cNvSpPr/>
            <p:nvPr/>
          </p:nvSpPr>
          <p:spPr>
            <a:xfrm flipV="1">
              <a:off x="1564154" y="4139642"/>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Notched Right Arrow 84"/>
            <p:cNvSpPr/>
            <p:nvPr/>
          </p:nvSpPr>
          <p:spPr>
            <a:xfrm rot="16200000" flipV="1">
              <a:off x="2189401" y="4053793"/>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Notched Right Arrow 86"/>
            <p:cNvSpPr/>
            <p:nvPr/>
          </p:nvSpPr>
          <p:spPr>
            <a:xfrm rot="10800000" flipV="1">
              <a:off x="2098613" y="4133682"/>
              <a:ext cx="404027" cy="967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Rectangle 88"/>
          <p:cNvSpPr/>
          <p:nvPr/>
        </p:nvSpPr>
        <p:spPr>
          <a:xfrm>
            <a:off x="1044397" y="4525779"/>
            <a:ext cx="1111202" cy="400110"/>
          </a:xfrm>
          <a:prstGeom prst="rect">
            <a:avLst/>
          </a:prstGeom>
        </p:spPr>
        <p:txBody>
          <a:bodyPr wrap="none">
            <a:spAutoFit/>
          </a:bodyPr>
          <a:lstStyle/>
          <a:p>
            <a:r>
              <a:rPr lang="en-US" sz="2000" b="1" dirty="0" smtClean="0">
                <a:solidFill>
                  <a:schemeClr val="accent2">
                    <a:lumMod val="75000"/>
                  </a:schemeClr>
                </a:solidFill>
              </a:rPr>
              <a:t>MODEL</a:t>
            </a:r>
            <a:endParaRPr lang="en-US" sz="2000" b="1" dirty="0">
              <a:solidFill>
                <a:schemeClr val="accent2">
                  <a:lumMod val="75000"/>
                </a:schemeClr>
              </a:solidFill>
            </a:endParaRPr>
          </a:p>
        </p:txBody>
      </p:sp>
    </p:spTree>
    <p:extLst>
      <p:ext uri="{BB962C8B-B14F-4D97-AF65-F5344CB8AC3E}">
        <p14:creationId xmlns:p14="http://schemas.microsoft.com/office/powerpoint/2010/main" val="328029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500"/>
                                        <p:tgtEl>
                                          <p:spTgt spid="9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 grpId="0"/>
      <p:bldP spid="12" grpId="0"/>
      <p:bldP spid="15" grpId="0" animBg="1"/>
      <p:bldP spid="25" grpId="0"/>
      <p:bldP spid="29" grpId="0" animBg="1"/>
      <p:bldP spid="49" grpId="0" animBg="1"/>
      <p:bldP spid="51"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8379" y="2156760"/>
            <a:ext cx="2014087" cy="2007793"/>
            <a:chOff x="6367194" y="518876"/>
            <a:chExt cx="2014087" cy="200779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194" y="518876"/>
              <a:ext cx="2014087" cy="200779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736" y="1209027"/>
              <a:ext cx="492166" cy="5851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793" y="1236260"/>
              <a:ext cx="608164" cy="615604"/>
            </a:xfrm>
            <a:prstGeom prst="rect">
              <a:avLst/>
            </a:prstGeom>
          </p:spPr>
        </p:pic>
      </p:grpSp>
      <p:sp>
        <p:nvSpPr>
          <p:cNvPr id="8" name="TextBox 7"/>
          <p:cNvSpPr txBox="1"/>
          <p:nvPr/>
        </p:nvSpPr>
        <p:spPr>
          <a:xfrm>
            <a:off x="891877" y="4149399"/>
            <a:ext cx="2022530" cy="523220"/>
          </a:xfrm>
          <a:prstGeom prst="rect">
            <a:avLst/>
          </a:prstGeom>
          <a:noFill/>
        </p:spPr>
        <p:txBody>
          <a:bodyPr wrap="square" rtlCol="0">
            <a:spAutoFit/>
          </a:bodyPr>
          <a:lstStyle/>
          <a:p>
            <a:r>
              <a:rPr lang="en-US" sz="2800" b="1" dirty="0" smtClean="0">
                <a:solidFill>
                  <a:schemeClr val="accent2">
                    <a:lumMod val="75000"/>
                  </a:schemeClr>
                </a:solidFill>
              </a:rPr>
              <a:t>STATE</a:t>
            </a:r>
            <a:endParaRPr lang="en-US" sz="2800" b="1" dirty="0">
              <a:solidFill>
                <a:schemeClr val="accent2">
                  <a:lumMod val="75000"/>
                </a:schemeClr>
              </a:solidFill>
            </a:endParaRPr>
          </a:p>
        </p:txBody>
      </p:sp>
      <p:grpSp>
        <p:nvGrpSpPr>
          <p:cNvPr id="9" name="Group 8"/>
          <p:cNvGrpSpPr/>
          <p:nvPr/>
        </p:nvGrpSpPr>
        <p:grpSpPr>
          <a:xfrm>
            <a:off x="730090" y="426407"/>
            <a:ext cx="1773702" cy="958571"/>
            <a:chOff x="730090" y="426407"/>
            <a:chExt cx="1773702" cy="958571"/>
          </a:xfrm>
        </p:grpSpPr>
        <p:sp>
          <p:nvSpPr>
            <p:cNvPr id="10" name="Notched Right Arrow 9"/>
            <p:cNvSpPr/>
            <p:nvPr/>
          </p:nvSpPr>
          <p:spPr>
            <a:xfrm>
              <a:off x="1565423" y="446609"/>
              <a:ext cx="938369" cy="2246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Notched Right Arrow 10"/>
            <p:cNvSpPr/>
            <p:nvPr/>
          </p:nvSpPr>
          <p:spPr>
            <a:xfrm rot="10800000">
              <a:off x="1552197" y="1096715"/>
              <a:ext cx="938369" cy="2246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Notched Right Arrow 11"/>
            <p:cNvSpPr/>
            <p:nvPr/>
          </p:nvSpPr>
          <p:spPr>
            <a:xfrm rot="16200000">
              <a:off x="373217" y="783280"/>
              <a:ext cx="938369" cy="2246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Notched Right Arrow 12"/>
            <p:cNvSpPr/>
            <p:nvPr/>
          </p:nvSpPr>
          <p:spPr>
            <a:xfrm rot="5400000">
              <a:off x="739001" y="803482"/>
              <a:ext cx="938369" cy="2246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733596" y="1443014"/>
            <a:ext cx="2022530" cy="523220"/>
          </a:xfrm>
          <a:prstGeom prst="rect">
            <a:avLst/>
          </a:prstGeom>
          <a:noFill/>
        </p:spPr>
        <p:txBody>
          <a:bodyPr wrap="square" rtlCol="0">
            <a:spAutoFit/>
          </a:bodyPr>
          <a:lstStyle/>
          <a:p>
            <a:r>
              <a:rPr lang="en-US" sz="2800" b="1" dirty="0" smtClean="0">
                <a:solidFill>
                  <a:schemeClr val="accent2">
                    <a:lumMod val="75000"/>
                  </a:schemeClr>
                </a:solidFill>
              </a:rPr>
              <a:t>ACTIONS</a:t>
            </a:r>
            <a:endParaRPr lang="en-US" sz="2800" b="1" dirty="0">
              <a:solidFill>
                <a:schemeClr val="accent2">
                  <a:lumMod val="75000"/>
                </a:schemeClr>
              </a:solidFill>
            </a:endParaRPr>
          </a:p>
        </p:txBody>
      </p:sp>
      <p:grpSp>
        <p:nvGrpSpPr>
          <p:cNvPr id="15" name="Group 14"/>
          <p:cNvGrpSpPr/>
          <p:nvPr/>
        </p:nvGrpSpPr>
        <p:grpSpPr>
          <a:xfrm>
            <a:off x="3740699" y="3753431"/>
            <a:ext cx="1186488" cy="1183340"/>
            <a:chOff x="6367194" y="518876"/>
            <a:chExt cx="2014087" cy="2008744"/>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194" y="518876"/>
              <a:ext cx="2014087" cy="2007793"/>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736" y="1209027"/>
              <a:ext cx="492166" cy="58510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0156" y="1912016"/>
              <a:ext cx="608164" cy="615604"/>
            </a:xfrm>
            <a:prstGeom prst="rect">
              <a:avLst/>
            </a:prstGeom>
          </p:spPr>
        </p:pic>
      </p:grpSp>
      <p:sp>
        <p:nvSpPr>
          <p:cNvPr id="20" name="TextBox 19"/>
          <p:cNvSpPr txBox="1"/>
          <p:nvPr/>
        </p:nvSpPr>
        <p:spPr>
          <a:xfrm>
            <a:off x="5084155" y="4149399"/>
            <a:ext cx="324753" cy="523220"/>
          </a:xfrm>
          <a:prstGeom prst="rect">
            <a:avLst/>
          </a:prstGeom>
          <a:noFill/>
        </p:spPr>
        <p:txBody>
          <a:bodyPr wrap="square" rtlCol="0">
            <a:spAutoFit/>
          </a:bodyPr>
          <a:lstStyle/>
          <a:p>
            <a:r>
              <a:rPr lang="en-US" sz="2800" b="1" dirty="0" smtClean="0">
                <a:solidFill>
                  <a:schemeClr val="accent2">
                    <a:lumMod val="75000"/>
                  </a:schemeClr>
                </a:solidFill>
              </a:rPr>
              <a:t>0</a:t>
            </a:r>
            <a:endParaRPr lang="en-US" sz="2800" b="1" dirty="0">
              <a:solidFill>
                <a:schemeClr val="accent2">
                  <a:lumMod val="75000"/>
                </a:schemeClr>
              </a:solidFill>
            </a:endParaRPr>
          </a:p>
        </p:txBody>
      </p:sp>
      <p:grpSp>
        <p:nvGrpSpPr>
          <p:cNvPr id="21" name="Group 20"/>
          <p:cNvGrpSpPr/>
          <p:nvPr/>
        </p:nvGrpSpPr>
        <p:grpSpPr>
          <a:xfrm>
            <a:off x="4333943" y="2046034"/>
            <a:ext cx="1186488" cy="1182780"/>
            <a:chOff x="6367194" y="518876"/>
            <a:chExt cx="2014087" cy="2007793"/>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194" y="518876"/>
              <a:ext cx="2014087" cy="2007793"/>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736" y="1209027"/>
              <a:ext cx="492166" cy="585104"/>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6612" y="1195676"/>
              <a:ext cx="608164" cy="615604"/>
            </a:xfrm>
            <a:prstGeom prst="rect">
              <a:avLst/>
            </a:prstGeom>
          </p:spPr>
        </p:pic>
      </p:grpSp>
      <p:sp>
        <p:nvSpPr>
          <p:cNvPr id="25" name="TextBox 24"/>
          <p:cNvSpPr txBox="1"/>
          <p:nvPr/>
        </p:nvSpPr>
        <p:spPr>
          <a:xfrm>
            <a:off x="5677399" y="2442002"/>
            <a:ext cx="324753" cy="523220"/>
          </a:xfrm>
          <a:prstGeom prst="rect">
            <a:avLst/>
          </a:prstGeom>
          <a:noFill/>
        </p:spPr>
        <p:txBody>
          <a:bodyPr wrap="square" rtlCol="0">
            <a:spAutoFit/>
          </a:bodyPr>
          <a:lstStyle/>
          <a:p>
            <a:r>
              <a:rPr lang="en-US" sz="2800" b="1" dirty="0" smtClean="0">
                <a:solidFill>
                  <a:schemeClr val="accent2">
                    <a:lumMod val="75000"/>
                  </a:schemeClr>
                </a:solidFill>
              </a:rPr>
              <a:t>0</a:t>
            </a:r>
            <a:endParaRPr lang="en-US" sz="2800" b="1" dirty="0">
              <a:solidFill>
                <a:schemeClr val="accent2">
                  <a:lumMod val="75000"/>
                </a:schemeClr>
              </a:solidFill>
            </a:endParaRPr>
          </a:p>
        </p:txBody>
      </p:sp>
      <p:grpSp>
        <p:nvGrpSpPr>
          <p:cNvPr id="26" name="Group 25"/>
          <p:cNvGrpSpPr/>
          <p:nvPr/>
        </p:nvGrpSpPr>
        <p:grpSpPr>
          <a:xfrm>
            <a:off x="3685690" y="138000"/>
            <a:ext cx="1186488" cy="1182780"/>
            <a:chOff x="6367194" y="518876"/>
            <a:chExt cx="2014087" cy="2007793"/>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194" y="518876"/>
              <a:ext cx="2014087" cy="2007793"/>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736" y="1209027"/>
              <a:ext cx="492166" cy="585104"/>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0156" y="556060"/>
              <a:ext cx="608164" cy="615604"/>
            </a:xfrm>
            <a:prstGeom prst="rect">
              <a:avLst/>
            </a:prstGeom>
          </p:spPr>
        </p:pic>
      </p:grpSp>
      <p:sp>
        <p:nvSpPr>
          <p:cNvPr id="30" name="TextBox 29"/>
          <p:cNvSpPr txBox="1"/>
          <p:nvPr/>
        </p:nvSpPr>
        <p:spPr>
          <a:xfrm>
            <a:off x="5029146" y="533968"/>
            <a:ext cx="324753" cy="523220"/>
          </a:xfrm>
          <a:prstGeom prst="rect">
            <a:avLst/>
          </a:prstGeom>
          <a:noFill/>
        </p:spPr>
        <p:txBody>
          <a:bodyPr wrap="square" rtlCol="0">
            <a:spAutoFit/>
          </a:bodyPr>
          <a:lstStyle/>
          <a:p>
            <a:r>
              <a:rPr lang="en-US" sz="2800" b="1" dirty="0" smtClean="0">
                <a:solidFill>
                  <a:schemeClr val="accent2">
                    <a:lumMod val="75000"/>
                  </a:schemeClr>
                </a:solidFill>
              </a:rPr>
              <a:t>0</a:t>
            </a:r>
            <a:endParaRPr lang="en-US" sz="2800" b="1" dirty="0">
              <a:solidFill>
                <a:schemeClr val="accent2">
                  <a:lumMod val="75000"/>
                </a:schemeClr>
              </a:solidFill>
            </a:endParaRPr>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855" y="692027"/>
            <a:ext cx="1186488" cy="1182780"/>
          </a:xfrm>
          <a:prstGeom prst="rect">
            <a:avLst/>
          </a:prstGeom>
        </p:spPr>
      </p:pic>
      <p:sp>
        <p:nvSpPr>
          <p:cNvPr id="35" name="TextBox 34"/>
          <p:cNvSpPr txBox="1"/>
          <p:nvPr/>
        </p:nvSpPr>
        <p:spPr>
          <a:xfrm>
            <a:off x="7468311" y="1087995"/>
            <a:ext cx="324753" cy="523220"/>
          </a:xfrm>
          <a:prstGeom prst="rect">
            <a:avLst/>
          </a:prstGeom>
          <a:noFill/>
        </p:spPr>
        <p:txBody>
          <a:bodyPr wrap="square" rtlCol="0">
            <a:spAutoFit/>
          </a:bodyPr>
          <a:lstStyle/>
          <a:p>
            <a:r>
              <a:rPr lang="en-US" sz="2800" b="1" dirty="0">
                <a:solidFill>
                  <a:schemeClr val="accent2">
                    <a:lumMod val="75000"/>
                  </a:schemeClr>
                </a:solidFill>
              </a:rPr>
              <a:t>1</a:t>
            </a:r>
            <a:endParaRPr lang="en-US" sz="2800" b="1" dirty="0">
              <a:solidFill>
                <a:schemeClr val="accent2">
                  <a:lumMod val="75000"/>
                </a:schemeClr>
              </a:solidFill>
            </a:endParaRPr>
          </a:p>
        </p:txBody>
      </p:sp>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3758" y="1057188"/>
            <a:ext cx="457585" cy="463182"/>
          </a:xfrm>
          <a:prstGeom prst="rect">
            <a:avLst/>
          </a:prstGeom>
        </p:spPr>
      </p:pic>
      <p:sp>
        <p:nvSpPr>
          <p:cNvPr id="37" name="Vertical Scroll 36"/>
          <p:cNvSpPr/>
          <p:nvPr/>
        </p:nvSpPr>
        <p:spPr>
          <a:xfrm>
            <a:off x="7021067" y="2452598"/>
            <a:ext cx="1219240" cy="1140375"/>
          </a:xfrm>
          <a:prstGeom prst="verticalScroll">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2">
                    <a:lumMod val="75000"/>
                  </a:schemeClr>
                </a:solidFill>
              </a:rPr>
              <a:t>Policy</a:t>
            </a:r>
            <a:endParaRPr lang="en-US" sz="1600" b="1" dirty="0">
              <a:solidFill>
                <a:schemeClr val="accent2">
                  <a:lumMod val="75000"/>
                </a:schemeClr>
              </a:solidFill>
            </a:endParaRPr>
          </a:p>
        </p:txBody>
      </p:sp>
      <p:grpSp>
        <p:nvGrpSpPr>
          <p:cNvPr id="40" name="Group 39"/>
          <p:cNvGrpSpPr/>
          <p:nvPr/>
        </p:nvGrpSpPr>
        <p:grpSpPr>
          <a:xfrm>
            <a:off x="6354846" y="3736077"/>
            <a:ext cx="850494" cy="847836"/>
            <a:chOff x="6367194" y="518876"/>
            <a:chExt cx="2014087" cy="2007793"/>
          </a:xfrm>
        </p:grpSpPr>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194" y="518876"/>
              <a:ext cx="2014087" cy="2007793"/>
            </a:xfrm>
            <a:prstGeom prst="rect">
              <a:avLst/>
            </a:prstGeom>
          </p:spPr>
        </p:pic>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736" y="1209027"/>
              <a:ext cx="492166" cy="585104"/>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793" y="1236260"/>
              <a:ext cx="608164" cy="615604"/>
            </a:xfrm>
            <a:prstGeom prst="rect">
              <a:avLst/>
            </a:prstGeom>
          </p:spPr>
        </p:pic>
      </p:grpSp>
      <p:sp>
        <p:nvSpPr>
          <p:cNvPr id="44" name="Down Arrow 43"/>
          <p:cNvSpPr/>
          <p:nvPr/>
        </p:nvSpPr>
        <p:spPr>
          <a:xfrm rot="18514571">
            <a:off x="7526306" y="3986326"/>
            <a:ext cx="333213" cy="5636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5" name="Notched Right Arrow 44"/>
          <p:cNvSpPr/>
          <p:nvPr/>
        </p:nvSpPr>
        <p:spPr>
          <a:xfrm>
            <a:off x="7793064" y="4611012"/>
            <a:ext cx="938369" cy="2246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2233004" y="3882452"/>
            <a:ext cx="770957" cy="7285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smtClean="0">
                <a:solidFill>
                  <a:schemeClr val="bg1"/>
                </a:solidFill>
              </a:rPr>
              <a:t>s</a:t>
            </a:r>
            <a:endParaRPr lang="en-US" sz="4000" b="1" dirty="0">
              <a:solidFill>
                <a:schemeClr val="bg1"/>
              </a:solidFill>
            </a:endParaRPr>
          </a:p>
        </p:txBody>
      </p:sp>
      <p:sp>
        <p:nvSpPr>
          <p:cNvPr id="47" name="Oval 46"/>
          <p:cNvSpPr/>
          <p:nvPr/>
        </p:nvSpPr>
        <p:spPr>
          <a:xfrm>
            <a:off x="2479087" y="1186609"/>
            <a:ext cx="770957" cy="7285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smtClean="0">
                <a:solidFill>
                  <a:schemeClr val="bg1"/>
                </a:solidFill>
              </a:rPr>
              <a:t>a</a:t>
            </a:r>
            <a:endParaRPr lang="en-US" sz="4000" b="1" dirty="0">
              <a:solidFill>
                <a:schemeClr val="bg1"/>
              </a:solidFill>
            </a:endParaRPr>
          </a:p>
        </p:txBody>
      </p:sp>
      <p:sp>
        <p:nvSpPr>
          <p:cNvPr id="48" name="Oval 47"/>
          <p:cNvSpPr/>
          <p:nvPr/>
        </p:nvSpPr>
        <p:spPr>
          <a:xfrm>
            <a:off x="6484337" y="2528018"/>
            <a:ext cx="770957" cy="7285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en-US" sz="4800" dirty="0" smtClean="0">
                <a:ln w="0"/>
                <a:solidFill>
                  <a:schemeClr val="accent1"/>
                </a:solidFill>
                <a:effectLst>
                  <a:outerShdw blurRad="38100" dist="25400" dir="5400000" algn="ctr" rotWithShape="0">
                    <a:srgbClr val="6E747A">
                      <a:alpha val="43000"/>
                    </a:srgbClr>
                  </a:outerShdw>
                </a:effectLst>
                <a:latin typeface="MathJax_Math-italic"/>
              </a:rPr>
              <a:t>π</a:t>
            </a:r>
            <a:endParaRPr lang="en-US" sz="4000" dirty="0">
              <a:ln w="0"/>
              <a:solidFill>
                <a:schemeClr val="accent1"/>
              </a:solidFill>
              <a:effectLst>
                <a:outerShdw blurRad="38100" dist="25400" dir="5400000" algn="ctr" rotWithShape="0">
                  <a:srgbClr val="6E747A">
                    <a:alpha val="43000"/>
                  </a:srgbClr>
                </a:outerShdw>
              </a:effectLst>
            </a:endParaRPr>
          </a:p>
        </p:txBody>
      </p:sp>
      <p:sp>
        <p:nvSpPr>
          <p:cNvPr id="49" name="Oval 48"/>
          <p:cNvSpPr/>
          <p:nvPr/>
        </p:nvSpPr>
        <p:spPr>
          <a:xfrm>
            <a:off x="7843231" y="985325"/>
            <a:ext cx="770957" cy="7285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dirty="0">
                <a:ln w="0"/>
                <a:solidFill>
                  <a:schemeClr val="accent1"/>
                </a:solidFill>
                <a:effectLst>
                  <a:outerShdw blurRad="38100" dist="25400" dir="5400000" algn="ctr" rotWithShape="0">
                    <a:srgbClr val="6E747A">
                      <a:alpha val="43000"/>
                    </a:srgbClr>
                  </a:outerShdw>
                </a:effectLst>
                <a:latin typeface="MathJax_Math-italic"/>
              </a:rPr>
              <a:t>r</a:t>
            </a:r>
            <a:endParaRPr lang="en-US" sz="4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890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1250"/>
                            </p:stCondLst>
                            <p:childTnLst>
                              <p:par>
                                <p:cTn id="19" presetID="10" presetClass="entr" presetSubtype="0" fill="hold" nodeType="after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2000"/>
                            </p:stCondLst>
                            <p:childTnLst>
                              <p:par>
                                <p:cTn id="26" presetID="10" presetClass="entr" presetSubtype="0" fill="hold" nodeType="afterEffect">
                                  <p:stCondLst>
                                    <p:cond delay="25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25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30" grpId="0"/>
      <p:bldP spid="35" grpId="0"/>
      <p:bldP spid="37" grpId="0" animBg="1"/>
      <p:bldP spid="44" grpId="0" animBg="1"/>
      <p:bldP spid="45" grpId="0" animBg="1"/>
      <p:bldP spid="46" grpId="0" animBg="1"/>
      <p:bldP spid="47" grpId="0" animBg="1"/>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3417" y="2208020"/>
            <a:ext cx="3001108" cy="2526174"/>
            <a:chOff x="403417" y="2208020"/>
            <a:chExt cx="3001108" cy="2526174"/>
          </a:xfrm>
        </p:grpSpPr>
        <p:grpSp>
          <p:nvGrpSpPr>
            <p:cNvPr id="4" name="Group 3"/>
            <p:cNvGrpSpPr/>
            <p:nvPr/>
          </p:nvGrpSpPr>
          <p:grpSpPr>
            <a:xfrm>
              <a:off x="403417" y="2208020"/>
              <a:ext cx="2014087" cy="2007793"/>
              <a:chOff x="6367194" y="518876"/>
              <a:chExt cx="2014087" cy="200779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194" y="518876"/>
                <a:ext cx="2014087" cy="200779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736" y="1209027"/>
                <a:ext cx="492166" cy="5851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793" y="1236260"/>
                <a:ext cx="608164" cy="615604"/>
              </a:xfrm>
              <a:prstGeom prst="rect">
                <a:avLst/>
              </a:prstGeom>
            </p:spPr>
          </p:pic>
        </p:grpSp>
        <p:sp>
          <p:nvSpPr>
            <p:cNvPr id="8" name="TextBox 7"/>
            <p:cNvSpPr txBox="1"/>
            <p:nvPr/>
          </p:nvSpPr>
          <p:spPr>
            <a:xfrm>
              <a:off x="661854" y="4210974"/>
              <a:ext cx="2022530" cy="523220"/>
            </a:xfrm>
            <a:prstGeom prst="rect">
              <a:avLst/>
            </a:prstGeom>
            <a:noFill/>
          </p:spPr>
          <p:txBody>
            <a:bodyPr wrap="square" rtlCol="0">
              <a:spAutoFit/>
            </a:bodyPr>
            <a:lstStyle/>
            <a:p>
              <a:r>
                <a:rPr lang="en-US" sz="2800" b="1" dirty="0" smtClean="0">
                  <a:solidFill>
                    <a:schemeClr val="accent2">
                      <a:lumMod val="75000"/>
                    </a:schemeClr>
                  </a:solidFill>
                </a:rPr>
                <a:t>STATE</a:t>
              </a:r>
              <a:endParaRPr lang="en-US" sz="2800" b="1" dirty="0">
                <a:solidFill>
                  <a:schemeClr val="accent2">
                    <a:lumMod val="75000"/>
                  </a:schemeClr>
                </a:solidFill>
              </a:endParaRPr>
            </a:p>
          </p:txBody>
        </p:sp>
        <p:sp>
          <p:nvSpPr>
            <p:cNvPr id="46" name="Oval 45"/>
            <p:cNvSpPr/>
            <p:nvPr/>
          </p:nvSpPr>
          <p:spPr>
            <a:xfrm>
              <a:off x="2633568" y="3463508"/>
              <a:ext cx="770957" cy="74746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smtClean="0">
                  <a:solidFill>
                    <a:schemeClr val="bg1"/>
                  </a:solidFill>
                </a:rPr>
                <a:t>s</a:t>
              </a:r>
              <a:endParaRPr lang="en-US" sz="4000" b="1" dirty="0">
                <a:solidFill>
                  <a:schemeClr val="bg1"/>
                </a:solidFill>
              </a:endParaRPr>
            </a:p>
          </p:txBody>
        </p:sp>
      </p:grpSp>
      <p:grpSp>
        <p:nvGrpSpPr>
          <p:cNvPr id="19" name="Group 18"/>
          <p:cNvGrpSpPr/>
          <p:nvPr/>
        </p:nvGrpSpPr>
        <p:grpSpPr>
          <a:xfrm>
            <a:off x="518199" y="327747"/>
            <a:ext cx="2886325" cy="728560"/>
            <a:chOff x="518199" y="327747"/>
            <a:chExt cx="2886325" cy="728560"/>
          </a:xfrm>
        </p:grpSpPr>
        <p:sp>
          <p:nvSpPr>
            <p:cNvPr id="11" name="Notched Right Arrow 10"/>
            <p:cNvSpPr/>
            <p:nvPr/>
          </p:nvSpPr>
          <p:spPr>
            <a:xfrm>
              <a:off x="518199" y="442823"/>
              <a:ext cx="1608573" cy="49840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2633567" y="327747"/>
              <a:ext cx="770957" cy="7285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smtClean="0">
                  <a:solidFill>
                    <a:schemeClr val="bg1"/>
                  </a:solidFill>
                </a:rPr>
                <a:t>a</a:t>
              </a:r>
              <a:endParaRPr lang="en-US" sz="4000" b="1" dirty="0">
                <a:solidFill>
                  <a:schemeClr val="bg1"/>
                </a:solidFill>
              </a:endParaRPr>
            </a:p>
          </p:txBody>
        </p:sp>
      </p:grpSp>
      <p:grpSp>
        <p:nvGrpSpPr>
          <p:cNvPr id="31" name="Group 30"/>
          <p:cNvGrpSpPr/>
          <p:nvPr/>
        </p:nvGrpSpPr>
        <p:grpSpPr>
          <a:xfrm>
            <a:off x="2512906" y="1637832"/>
            <a:ext cx="1931254" cy="1140375"/>
            <a:chOff x="2512906" y="1637832"/>
            <a:chExt cx="1931254" cy="1140375"/>
          </a:xfrm>
        </p:grpSpPr>
        <p:sp>
          <p:nvSpPr>
            <p:cNvPr id="37" name="Vertical Scroll 36"/>
            <p:cNvSpPr/>
            <p:nvPr/>
          </p:nvSpPr>
          <p:spPr>
            <a:xfrm>
              <a:off x="2512906" y="1637832"/>
              <a:ext cx="1219240" cy="1140375"/>
            </a:xfrm>
            <a:prstGeom prst="verticalScroll">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2">
                      <a:lumMod val="75000"/>
                    </a:schemeClr>
                  </a:solidFill>
                </a:rPr>
                <a:t>Policy</a:t>
              </a:r>
              <a:endParaRPr lang="en-US" sz="1600" b="1" dirty="0">
                <a:solidFill>
                  <a:schemeClr val="accent2">
                    <a:lumMod val="75000"/>
                  </a:schemeClr>
                </a:solidFill>
              </a:endParaRPr>
            </a:p>
          </p:txBody>
        </p:sp>
        <p:sp>
          <p:nvSpPr>
            <p:cNvPr id="48" name="Oval 47"/>
            <p:cNvSpPr/>
            <p:nvPr/>
          </p:nvSpPr>
          <p:spPr>
            <a:xfrm>
              <a:off x="3673203" y="1830668"/>
              <a:ext cx="770957" cy="7285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en-US" sz="4800" dirty="0" smtClean="0">
                  <a:ln w="0"/>
                  <a:solidFill>
                    <a:schemeClr val="accent1"/>
                  </a:solidFill>
                  <a:effectLst>
                    <a:outerShdw blurRad="38100" dist="25400" dir="5400000" algn="ctr" rotWithShape="0">
                      <a:srgbClr val="6E747A">
                        <a:alpha val="43000"/>
                      </a:srgbClr>
                    </a:outerShdw>
                  </a:effectLst>
                  <a:latin typeface="MathJax_Math-italic"/>
                </a:rPr>
                <a:t>π</a:t>
              </a:r>
              <a:endParaRPr lang="en-US" sz="4000" dirty="0">
                <a:ln w="0"/>
                <a:solidFill>
                  <a:schemeClr val="accent1"/>
                </a:solidFill>
                <a:effectLst>
                  <a:outerShdw blurRad="38100" dist="25400" dir="5400000" algn="ctr" rotWithShape="0">
                    <a:srgbClr val="6E747A">
                      <a:alpha val="43000"/>
                    </a:srgbClr>
                  </a:outerShdw>
                </a:effectLst>
              </a:endParaRPr>
            </a:p>
          </p:txBody>
        </p:sp>
      </p:grpSp>
      <p:grpSp>
        <p:nvGrpSpPr>
          <p:cNvPr id="53" name="Group 52"/>
          <p:cNvGrpSpPr/>
          <p:nvPr/>
        </p:nvGrpSpPr>
        <p:grpSpPr>
          <a:xfrm>
            <a:off x="3429749" y="1146683"/>
            <a:ext cx="3058732" cy="2220940"/>
            <a:chOff x="3429749" y="1146683"/>
            <a:chExt cx="3058732" cy="2220940"/>
          </a:xfrm>
        </p:grpSpPr>
        <p:sp>
          <p:nvSpPr>
            <p:cNvPr id="44" name="Down Arrow 43"/>
            <p:cNvSpPr/>
            <p:nvPr/>
          </p:nvSpPr>
          <p:spPr>
            <a:xfrm rot="16200000">
              <a:off x="5759415" y="1621587"/>
              <a:ext cx="311414" cy="114671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33" name="Group 32"/>
            <p:cNvGrpSpPr/>
            <p:nvPr/>
          </p:nvGrpSpPr>
          <p:grpSpPr>
            <a:xfrm>
              <a:off x="3429749" y="1146683"/>
              <a:ext cx="1854758" cy="2220940"/>
              <a:chOff x="3429749" y="1146683"/>
              <a:chExt cx="1854758" cy="2220940"/>
            </a:xfrm>
          </p:grpSpPr>
          <p:sp>
            <p:nvSpPr>
              <p:cNvPr id="2" name="Cross 1"/>
              <p:cNvSpPr/>
              <p:nvPr/>
            </p:nvSpPr>
            <p:spPr>
              <a:xfrm>
                <a:off x="4639659" y="1898385"/>
                <a:ext cx="644848" cy="593125"/>
              </a:xfrm>
              <a:prstGeom prst="plus">
                <a:avLst>
                  <a:gd name="adj" fmla="val 3851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 name="Down Arrow 48"/>
              <p:cNvSpPr/>
              <p:nvPr/>
            </p:nvSpPr>
            <p:spPr>
              <a:xfrm rot="18186262">
                <a:off x="4036890" y="587842"/>
                <a:ext cx="311414" cy="142909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 name="Down Arrow 49"/>
              <p:cNvSpPr/>
              <p:nvPr/>
            </p:nvSpPr>
            <p:spPr>
              <a:xfrm rot="13680965">
                <a:off x="3988590" y="2497368"/>
                <a:ext cx="311414" cy="142909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grpSp>
        <p:nvGrpSpPr>
          <p:cNvPr id="39" name="Group 38"/>
          <p:cNvGrpSpPr/>
          <p:nvPr/>
        </p:nvGrpSpPr>
        <p:grpSpPr>
          <a:xfrm>
            <a:off x="6698255" y="3493183"/>
            <a:ext cx="1856448" cy="1200329"/>
            <a:chOff x="6508785" y="3277595"/>
            <a:chExt cx="1856448" cy="1200329"/>
          </a:xfrm>
        </p:grpSpPr>
        <p:sp>
          <p:nvSpPr>
            <p:cNvPr id="35" name="TextBox 34"/>
            <p:cNvSpPr txBox="1"/>
            <p:nvPr/>
          </p:nvSpPr>
          <p:spPr>
            <a:xfrm>
              <a:off x="7747326" y="3277595"/>
              <a:ext cx="617907" cy="1200329"/>
            </a:xfrm>
            <a:prstGeom prst="rect">
              <a:avLst/>
            </a:prstGeom>
            <a:noFill/>
          </p:spPr>
          <p:txBody>
            <a:bodyPr wrap="square" rtlCol="0">
              <a:spAutoFit/>
            </a:bodyPr>
            <a:lstStyle/>
            <a:p>
              <a:r>
                <a:rPr lang="en-US" sz="7200" b="1" dirty="0">
                  <a:solidFill>
                    <a:schemeClr val="accent2">
                      <a:lumMod val="75000"/>
                    </a:schemeClr>
                  </a:solidFill>
                </a:rPr>
                <a:t>1</a:t>
              </a:r>
              <a:endParaRPr lang="en-US" sz="7200" b="1" dirty="0">
                <a:solidFill>
                  <a:schemeClr val="accent2">
                    <a:lumMod val="75000"/>
                  </a:schemeClr>
                </a:solidFill>
              </a:endParaRPr>
            </a:p>
          </p:txBody>
        </p:sp>
        <p:sp>
          <p:nvSpPr>
            <p:cNvPr id="51" name="Oval 50"/>
            <p:cNvSpPr/>
            <p:nvPr/>
          </p:nvSpPr>
          <p:spPr>
            <a:xfrm>
              <a:off x="6508785" y="3541008"/>
              <a:ext cx="770957" cy="7285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dirty="0">
                  <a:ln w="0"/>
                  <a:solidFill>
                    <a:schemeClr val="accent1"/>
                  </a:solidFill>
                  <a:effectLst>
                    <a:outerShdw blurRad="38100" dist="25400" dir="5400000" algn="ctr" rotWithShape="0">
                      <a:srgbClr val="6E747A">
                        <a:alpha val="43000"/>
                      </a:srgbClr>
                    </a:outerShdw>
                  </a:effectLst>
                  <a:latin typeface="MathJax_Math-italic"/>
                </a:rPr>
                <a:t>r</a:t>
              </a:r>
              <a:endParaRPr lang="en-US" sz="4000" dirty="0">
                <a:ln w="0"/>
                <a:solidFill>
                  <a:schemeClr val="accent1"/>
                </a:solidFill>
                <a:effectLst>
                  <a:outerShdw blurRad="38100" dist="25400" dir="5400000" algn="ctr" rotWithShape="0">
                    <a:srgbClr val="6E747A">
                      <a:alpha val="43000"/>
                    </a:srgbClr>
                  </a:outerShdw>
                </a:effectLst>
              </a:endParaRPr>
            </a:p>
          </p:txBody>
        </p:sp>
      </p:grpSp>
      <p:grpSp>
        <p:nvGrpSpPr>
          <p:cNvPr id="38" name="Group 37"/>
          <p:cNvGrpSpPr/>
          <p:nvPr/>
        </p:nvGrpSpPr>
        <p:grpSpPr>
          <a:xfrm>
            <a:off x="6449619" y="303586"/>
            <a:ext cx="2455565" cy="2711487"/>
            <a:chOff x="6449619" y="303586"/>
            <a:chExt cx="2455565" cy="2711487"/>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136" y="781696"/>
              <a:ext cx="2240379" cy="2233377"/>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5024" y="1329532"/>
              <a:ext cx="990160" cy="1002271"/>
            </a:xfrm>
            <a:prstGeom prst="rect">
              <a:avLst/>
            </a:prstGeom>
          </p:spPr>
        </p:pic>
        <p:sp>
          <p:nvSpPr>
            <p:cNvPr id="52" name="Oval 51"/>
            <p:cNvSpPr/>
            <p:nvPr/>
          </p:nvSpPr>
          <p:spPr>
            <a:xfrm>
              <a:off x="6449619" y="303586"/>
              <a:ext cx="890295" cy="7285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ln w="0"/>
                  <a:solidFill>
                    <a:schemeClr val="accent1"/>
                  </a:solidFill>
                  <a:effectLst>
                    <a:outerShdw blurRad="38100" dist="25400" dir="5400000" algn="ctr" rotWithShape="0">
                      <a:srgbClr val="6E747A">
                        <a:alpha val="43000"/>
                      </a:srgbClr>
                    </a:outerShdw>
                  </a:effectLst>
                </a:rPr>
                <a:t>S'</a:t>
              </a:r>
              <a:endParaRPr lang="en-US" sz="4000"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64411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Q Learning </a:t>
            </a:r>
            <a:endParaRPr/>
          </a:p>
        </p:txBody>
      </p:sp>
      <p:sp>
        <p:nvSpPr>
          <p:cNvPr id="99" name="Shape 9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_ _ _ _ _ _ _ _ _ _ _ _ _ _ _ _ _</a:t>
            </a:r>
            <a:endParaRPr/>
          </a:p>
        </p:txBody>
      </p:sp>
      <p:sp>
        <p:nvSpPr>
          <p:cNvPr id="100" name="Shape 10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rtl="0">
              <a:spcBef>
                <a:spcPts val="0"/>
              </a:spcBef>
              <a:spcAft>
                <a:spcPts val="0"/>
              </a:spcAft>
              <a:buSzPts val="1800"/>
              <a:buChar char="●"/>
            </a:pPr>
            <a:r>
              <a:rPr lang="en" dirty="0"/>
              <a:t>Q Table</a:t>
            </a:r>
            <a:endParaRPr dirty="0"/>
          </a:p>
          <a:p>
            <a:pPr marL="457200" lvl="0" indent="-342900" rtl="0">
              <a:spcBef>
                <a:spcPts val="1600"/>
              </a:spcBef>
              <a:spcAft>
                <a:spcPts val="0"/>
              </a:spcAft>
              <a:buSzPts val="1800"/>
              <a:buChar char="●"/>
            </a:pPr>
            <a:r>
              <a:rPr lang="en" dirty="0"/>
              <a:t>Getting the Q table	</a:t>
            </a:r>
            <a:endParaRPr dirty="0"/>
          </a:p>
          <a:p>
            <a:pPr marL="457200" lvl="0" indent="-342900" rtl="0">
              <a:spcBef>
                <a:spcPts val="1600"/>
              </a:spcBef>
              <a:spcAft>
                <a:spcPts val="0"/>
              </a:spcAft>
              <a:buSzPts val="1800"/>
              <a:buChar char="●"/>
            </a:pPr>
            <a:r>
              <a:rPr lang="en" dirty="0"/>
              <a:t>Deep Q learning </a:t>
            </a:r>
            <a:endParaRPr dirty="0"/>
          </a:p>
          <a:p>
            <a:pPr marL="457200" lvl="0" indent="-342900" rtl="0">
              <a:spcBef>
                <a:spcPts val="1600"/>
              </a:spcBef>
              <a:spcAft>
                <a:spcPts val="1600"/>
              </a:spcAft>
              <a:buSzPts val="1800"/>
              <a:buChar char="●"/>
            </a:pPr>
            <a:r>
              <a:rPr lang="en" dirty="0"/>
              <a:t>Enhancements</a:t>
            </a: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Q Learning</a:t>
            </a:r>
            <a:endParaRPr dirty="0"/>
          </a:p>
        </p:txBody>
      </p:sp>
      <p:sp>
        <p:nvSpPr>
          <p:cNvPr id="113" name="Shape 113"/>
          <p:cNvSpPr txBox="1">
            <a:spLocks noGrp="1"/>
          </p:cNvSpPr>
          <p:nvPr>
            <p:ph type="body" idx="1"/>
          </p:nvPr>
        </p:nvSpPr>
        <p:spPr>
          <a:xfrm>
            <a:off x="311700" y="1171675"/>
            <a:ext cx="8377800" cy="3397200"/>
          </a:xfrm>
          <a:prstGeom prst="rect">
            <a:avLst/>
          </a:prstGeom>
        </p:spPr>
        <p:txBody>
          <a:bodyPr spcFirstLastPara="1" wrap="square" lIns="91425" tIns="91425" rIns="91425" bIns="91425" anchor="t" anchorCtr="0">
            <a:noAutofit/>
          </a:bodyPr>
          <a:lstStyle/>
          <a:p>
            <a:pPr lvl="0" indent="-330200">
              <a:buSzPts val="1600"/>
            </a:pPr>
            <a:r>
              <a:rPr lang="en-US" sz="1600" dirty="0"/>
              <a:t>Q-learning is a </a:t>
            </a:r>
            <a:r>
              <a:rPr lang="en-US" sz="1600" b="1" dirty="0"/>
              <a:t>model-free</a:t>
            </a:r>
            <a:r>
              <a:rPr lang="en-US" sz="1600" dirty="0"/>
              <a:t> reinforcement learning technique</a:t>
            </a:r>
            <a:r>
              <a:rPr lang="en-US" sz="1600" dirty="0" smtClean="0"/>
              <a:t>.</a:t>
            </a:r>
          </a:p>
          <a:p>
            <a:pPr lvl="0" indent="-330200">
              <a:buSzPts val="1600"/>
            </a:pPr>
            <a:endParaRPr lang="en-US" sz="1600" dirty="0"/>
          </a:p>
          <a:p>
            <a:pPr marL="0" lvl="0" indent="0">
              <a:spcBef>
                <a:spcPts val="1600"/>
              </a:spcBef>
              <a:spcAft>
                <a:spcPts val="1600"/>
              </a:spcAft>
              <a:buNone/>
            </a:pPr>
            <a:endParaRPr sz="1600" dirty="0"/>
          </a:p>
        </p:txBody>
      </p:sp>
      <p:sp>
        <p:nvSpPr>
          <p:cNvPr id="4" name="Rounded Rectangle 3"/>
          <p:cNvSpPr/>
          <p:nvPr/>
        </p:nvSpPr>
        <p:spPr>
          <a:xfrm>
            <a:off x="253994" y="1738184"/>
            <a:ext cx="8147221" cy="2726724"/>
          </a:xfrm>
          <a:prstGeom prst="roundRect">
            <a:avLst/>
          </a:prstGeom>
          <a:ln>
            <a:solidFill>
              <a:schemeClr val="tx1">
                <a:lumMod val="95000"/>
                <a:lumOff val="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lvl="0" eaLnBrk="0" fontAlgn="base" hangingPunct="0">
              <a:spcBef>
                <a:spcPct val="0"/>
              </a:spcBef>
              <a:spcAft>
                <a:spcPct val="0"/>
              </a:spcAft>
              <a:buClrTx/>
            </a:pPr>
            <a:r>
              <a:rPr lang="en-US" altLang="en-US" dirty="0">
                <a:solidFill>
                  <a:srgbClr val="333333"/>
                </a:solidFill>
                <a:latin typeface="q_serif"/>
              </a:rPr>
              <a:t>An </a:t>
            </a:r>
            <a:r>
              <a:rPr lang="en-US" altLang="en-US" dirty="0" smtClean="0">
                <a:solidFill>
                  <a:srgbClr val="333333"/>
                </a:solidFill>
                <a:latin typeface="q_serif"/>
              </a:rPr>
              <a:t>Markov Decision Process </a:t>
            </a:r>
            <a:r>
              <a:rPr lang="en-US" altLang="en-US" dirty="0">
                <a:solidFill>
                  <a:srgbClr val="333333"/>
                </a:solidFill>
                <a:latin typeface="q_serif"/>
              </a:rPr>
              <a:t>is typically defined by a 4-tuple </a:t>
            </a:r>
            <a:r>
              <a:rPr lang="en-US" altLang="en-US" sz="1800" dirty="0">
                <a:solidFill>
                  <a:srgbClr val="333333"/>
                </a:solidFill>
                <a:latin typeface="MathJax_Main"/>
              </a:rPr>
              <a:t>(</a:t>
            </a:r>
            <a:r>
              <a:rPr lang="en-US" altLang="en-US" sz="1800" dirty="0">
                <a:solidFill>
                  <a:srgbClr val="333333"/>
                </a:solidFill>
                <a:latin typeface="MathJax_Math-italic"/>
              </a:rPr>
              <a:t>S</a:t>
            </a:r>
            <a:r>
              <a:rPr lang="en-US" altLang="en-US" sz="1800" dirty="0">
                <a:solidFill>
                  <a:srgbClr val="333333"/>
                </a:solidFill>
                <a:latin typeface="MathJax_Main"/>
              </a:rPr>
              <a:t>,</a:t>
            </a:r>
            <a:r>
              <a:rPr lang="en-US" altLang="en-US" sz="1800" dirty="0">
                <a:solidFill>
                  <a:srgbClr val="333333"/>
                </a:solidFill>
                <a:latin typeface="MathJax_Math-italic"/>
              </a:rPr>
              <a:t>A</a:t>
            </a:r>
            <a:r>
              <a:rPr lang="en-US" altLang="en-US" sz="1800" dirty="0">
                <a:solidFill>
                  <a:srgbClr val="333333"/>
                </a:solidFill>
                <a:latin typeface="MathJax_Main"/>
              </a:rPr>
              <a:t>,</a:t>
            </a:r>
            <a:r>
              <a:rPr lang="en-US" altLang="en-US" sz="1800" dirty="0">
                <a:solidFill>
                  <a:srgbClr val="333333"/>
                </a:solidFill>
                <a:latin typeface="MathJax_Math-italic"/>
              </a:rPr>
              <a:t>R</a:t>
            </a:r>
            <a:r>
              <a:rPr lang="en-US" altLang="en-US" sz="1800" dirty="0">
                <a:solidFill>
                  <a:srgbClr val="333333"/>
                </a:solidFill>
                <a:latin typeface="MathJax_Main"/>
              </a:rPr>
              <a:t>,</a:t>
            </a:r>
            <a:r>
              <a:rPr lang="en-US" altLang="en-US" sz="1800" dirty="0">
                <a:solidFill>
                  <a:srgbClr val="333333"/>
                </a:solidFill>
                <a:latin typeface="MathJax_Math-italic"/>
              </a:rPr>
              <a:t>T</a:t>
            </a:r>
            <a:r>
              <a:rPr lang="en-US" altLang="en-US" sz="1800" dirty="0" smtClean="0">
                <a:solidFill>
                  <a:srgbClr val="333333"/>
                </a:solidFill>
                <a:latin typeface="MathJax_Main"/>
              </a:rPr>
              <a:t>)</a:t>
            </a:r>
            <a:r>
              <a:rPr lang="en-US" altLang="en-US" dirty="0">
                <a:solidFill>
                  <a:srgbClr val="333333"/>
                </a:solidFill>
                <a:latin typeface="q_serif"/>
              </a:rPr>
              <a:t> where</a:t>
            </a:r>
            <a:endParaRPr lang="en-US" altLang="en-US" sz="700" dirty="0">
              <a:solidFill>
                <a:schemeClr val="tx1"/>
              </a:solidFill>
            </a:endParaRPr>
          </a:p>
          <a:p>
            <a:pPr marL="285750" lvl="0" indent="-285750" eaLnBrk="0" fontAlgn="base" hangingPunct="0">
              <a:spcBef>
                <a:spcPct val="0"/>
              </a:spcBef>
              <a:spcAft>
                <a:spcPct val="0"/>
              </a:spcAft>
              <a:buClrTx/>
              <a:buFont typeface="Arial" panose="020B0604020202020204" pitchFamily="34" charset="0"/>
              <a:buChar char="•"/>
            </a:pPr>
            <a:r>
              <a:rPr lang="en-US" altLang="en-US" sz="1800" dirty="0" smtClean="0">
                <a:solidFill>
                  <a:srgbClr val="333333"/>
                </a:solidFill>
                <a:latin typeface="MathJax_Math-italic"/>
              </a:rPr>
              <a:t>S</a:t>
            </a:r>
            <a:r>
              <a:rPr lang="en-US" altLang="en-US" dirty="0">
                <a:solidFill>
                  <a:srgbClr val="333333"/>
                </a:solidFill>
                <a:latin typeface="q_serif"/>
              </a:rPr>
              <a:t> 	</a:t>
            </a:r>
            <a:r>
              <a:rPr lang="en-US" altLang="en-US" dirty="0" smtClean="0">
                <a:solidFill>
                  <a:srgbClr val="333333"/>
                </a:solidFill>
                <a:latin typeface="q_serif"/>
              </a:rPr>
              <a:t>   is </a:t>
            </a:r>
            <a:r>
              <a:rPr lang="en-US" altLang="en-US" dirty="0">
                <a:solidFill>
                  <a:srgbClr val="333333"/>
                </a:solidFill>
                <a:latin typeface="q_serif"/>
              </a:rPr>
              <a:t>the state/observation space of an </a:t>
            </a:r>
            <a:r>
              <a:rPr lang="en-US" altLang="en-US" dirty="0" smtClean="0">
                <a:solidFill>
                  <a:srgbClr val="333333"/>
                </a:solidFill>
                <a:latin typeface="q_serif"/>
              </a:rPr>
              <a:t>environment</a:t>
            </a:r>
          </a:p>
          <a:p>
            <a:pPr marL="285750" lvl="0" indent="-285750" eaLnBrk="0" fontAlgn="base" hangingPunct="0">
              <a:spcBef>
                <a:spcPct val="0"/>
              </a:spcBef>
              <a:spcAft>
                <a:spcPct val="0"/>
              </a:spcAft>
              <a:buClrTx/>
              <a:buFont typeface="Arial" panose="020B0604020202020204" pitchFamily="34" charset="0"/>
              <a:buChar char="•"/>
            </a:pPr>
            <a:r>
              <a:rPr lang="en-US" altLang="en-US" sz="1800" dirty="0" smtClean="0">
                <a:solidFill>
                  <a:srgbClr val="333333"/>
                </a:solidFill>
                <a:latin typeface="MathJax_Math-italic"/>
              </a:rPr>
              <a:t>A	  </a:t>
            </a:r>
            <a:r>
              <a:rPr lang="en-US" altLang="en-US" dirty="0" smtClean="0">
                <a:solidFill>
                  <a:srgbClr val="333333"/>
                </a:solidFill>
                <a:latin typeface="q_serif"/>
              </a:rPr>
              <a:t>is </a:t>
            </a:r>
            <a:r>
              <a:rPr lang="en-US" altLang="en-US" dirty="0">
                <a:solidFill>
                  <a:srgbClr val="333333"/>
                </a:solidFill>
                <a:latin typeface="q_serif"/>
              </a:rPr>
              <a:t>the set of actions the agent can choose </a:t>
            </a:r>
            <a:r>
              <a:rPr lang="en-US" altLang="en-US" dirty="0" smtClean="0">
                <a:solidFill>
                  <a:srgbClr val="333333"/>
                </a:solidFill>
                <a:latin typeface="q_serif"/>
              </a:rPr>
              <a:t>between</a:t>
            </a:r>
          </a:p>
          <a:p>
            <a:pPr marL="285750" lvl="0" indent="-285750" eaLnBrk="0" fontAlgn="base" hangingPunct="0">
              <a:spcBef>
                <a:spcPct val="0"/>
              </a:spcBef>
              <a:spcAft>
                <a:spcPct val="0"/>
              </a:spcAft>
              <a:buClrTx/>
              <a:buFont typeface="Arial" panose="020B0604020202020204" pitchFamily="34" charset="0"/>
              <a:buChar char="•"/>
            </a:pPr>
            <a:r>
              <a:rPr lang="en-US" altLang="en-US" sz="1800" dirty="0" smtClean="0">
                <a:solidFill>
                  <a:srgbClr val="333333"/>
                </a:solidFill>
                <a:latin typeface="MathJax_Math-italic"/>
              </a:rPr>
              <a:t>R</a:t>
            </a:r>
            <a:r>
              <a:rPr lang="en-US" altLang="en-US" sz="1800" dirty="0" smtClean="0">
                <a:solidFill>
                  <a:srgbClr val="333333"/>
                </a:solidFill>
                <a:latin typeface="MathJax_Main"/>
              </a:rPr>
              <a:t>(</a:t>
            </a:r>
            <a:r>
              <a:rPr lang="en-US" altLang="en-US" sz="1800" dirty="0" smtClean="0">
                <a:solidFill>
                  <a:srgbClr val="333333"/>
                </a:solidFill>
                <a:latin typeface="MathJax_Math-italic"/>
              </a:rPr>
              <a:t>s</a:t>
            </a:r>
            <a:r>
              <a:rPr lang="en-US" altLang="en-US" sz="1800" dirty="0" smtClean="0">
                <a:solidFill>
                  <a:srgbClr val="333333"/>
                </a:solidFill>
                <a:latin typeface="MathJax_Main"/>
              </a:rPr>
              <a:t>, </a:t>
            </a:r>
            <a:r>
              <a:rPr lang="en-US" altLang="en-US" sz="1800" dirty="0" smtClean="0">
                <a:solidFill>
                  <a:srgbClr val="333333"/>
                </a:solidFill>
                <a:latin typeface="MathJax_Math-italic"/>
              </a:rPr>
              <a:t>a</a:t>
            </a:r>
            <a:r>
              <a:rPr lang="en-US" altLang="en-US" sz="1800" dirty="0" smtClean="0">
                <a:solidFill>
                  <a:srgbClr val="333333"/>
                </a:solidFill>
                <a:latin typeface="MathJax_Main"/>
              </a:rPr>
              <a:t>)</a:t>
            </a:r>
            <a:r>
              <a:rPr lang="en-US" altLang="en-US" dirty="0" smtClean="0">
                <a:solidFill>
                  <a:srgbClr val="333333"/>
                </a:solidFill>
                <a:latin typeface="q_serif"/>
              </a:rPr>
              <a:t> </a:t>
            </a:r>
            <a:r>
              <a:rPr lang="en-US" altLang="en-US" dirty="0">
                <a:solidFill>
                  <a:srgbClr val="333333"/>
                </a:solidFill>
                <a:latin typeface="q_serif"/>
              </a:rPr>
              <a:t> </a:t>
            </a:r>
            <a:r>
              <a:rPr lang="en-US" altLang="en-US" dirty="0" smtClean="0">
                <a:solidFill>
                  <a:srgbClr val="333333"/>
                </a:solidFill>
                <a:latin typeface="q_serif"/>
              </a:rPr>
              <a:t> is </a:t>
            </a:r>
            <a:r>
              <a:rPr lang="en-US" altLang="en-US" dirty="0">
                <a:solidFill>
                  <a:srgbClr val="333333"/>
                </a:solidFill>
                <a:latin typeface="q_serif"/>
              </a:rPr>
              <a:t>a function that returns the reward received for taking action </a:t>
            </a:r>
            <a:r>
              <a:rPr lang="en-US" altLang="en-US" sz="1800" dirty="0" smtClean="0">
                <a:solidFill>
                  <a:srgbClr val="333333"/>
                </a:solidFill>
                <a:latin typeface="MathJax_Math-italic"/>
              </a:rPr>
              <a:t>a</a:t>
            </a:r>
            <a:r>
              <a:rPr lang="en-US" altLang="en-US" dirty="0">
                <a:solidFill>
                  <a:srgbClr val="333333"/>
                </a:solidFill>
                <a:latin typeface="q_serif"/>
              </a:rPr>
              <a:t> in state </a:t>
            </a:r>
            <a:r>
              <a:rPr lang="en-US" altLang="en-US" sz="1800" dirty="0" smtClean="0">
                <a:solidFill>
                  <a:srgbClr val="333333"/>
                </a:solidFill>
                <a:latin typeface="MathJax_Math-italic"/>
              </a:rPr>
              <a:t>s</a:t>
            </a:r>
          </a:p>
          <a:p>
            <a:pPr marL="285750" lvl="0" indent="-285750" eaLnBrk="0" fontAlgn="base" hangingPunct="0">
              <a:spcBef>
                <a:spcPct val="0"/>
              </a:spcBef>
              <a:spcAft>
                <a:spcPct val="0"/>
              </a:spcAft>
              <a:buClrTx/>
              <a:buFont typeface="Arial" panose="020B0604020202020204" pitchFamily="34" charset="0"/>
              <a:buChar char="•"/>
            </a:pPr>
            <a:r>
              <a:rPr lang="en-US" altLang="en-US" sz="1800" dirty="0" smtClean="0">
                <a:solidFill>
                  <a:srgbClr val="333333"/>
                </a:solidFill>
                <a:latin typeface="MathJax_Math-italic"/>
              </a:rPr>
              <a:t>T</a:t>
            </a:r>
            <a:r>
              <a:rPr lang="en-US" altLang="en-US" sz="1800" dirty="0" smtClean="0">
                <a:solidFill>
                  <a:srgbClr val="333333"/>
                </a:solidFill>
                <a:latin typeface="MathJax_Main"/>
              </a:rPr>
              <a:t>(</a:t>
            </a:r>
            <a:r>
              <a:rPr lang="en-US" altLang="en-US" sz="1800" dirty="0" smtClean="0">
                <a:solidFill>
                  <a:srgbClr val="333333"/>
                </a:solidFill>
                <a:latin typeface="MathJax_Math-italic"/>
              </a:rPr>
              <a:t>s</a:t>
            </a:r>
            <a:r>
              <a:rPr lang="en-US" altLang="en-US" sz="1800" dirty="0">
                <a:solidFill>
                  <a:srgbClr val="333333"/>
                </a:solidFill>
                <a:latin typeface="q_serif"/>
              </a:rPr>
              <a:t>′ </a:t>
            </a:r>
            <a:r>
              <a:rPr lang="en-US" altLang="en-US" sz="1800" dirty="0" smtClean="0">
                <a:solidFill>
                  <a:srgbClr val="333333"/>
                </a:solidFill>
                <a:latin typeface="MathJax_Main"/>
              </a:rPr>
              <a:t>| </a:t>
            </a:r>
            <a:r>
              <a:rPr lang="en-US" altLang="en-US" sz="1800" dirty="0" smtClean="0">
                <a:solidFill>
                  <a:srgbClr val="333333"/>
                </a:solidFill>
                <a:latin typeface="MathJax_Math-italic"/>
              </a:rPr>
              <a:t>s</a:t>
            </a:r>
            <a:r>
              <a:rPr lang="en-US" altLang="en-US" sz="1800" dirty="0" smtClean="0">
                <a:solidFill>
                  <a:srgbClr val="333333"/>
                </a:solidFill>
                <a:latin typeface="MathJax_Main"/>
              </a:rPr>
              <a:t>, </a:t>
            </a:r>
            <a:r>
              <a:rPr lang="en-US" altLang="en-US" sz="1800" dirty="0" smtClean="0">
                <a:solidFill>
                  <a:srgbClr val="333333"/>
                </a:solidFill>
                <a:latin typeface="MathJax_Math-italic"/>
              </a:rPr>
              <a:t>a</a:t>
            </a:r>
            <a:r>
              <a:rPr lang="en-US" altLang="en-US" sz="1800" dirty="0" smtClean="0">
                <a:solidFill>
                  <a:srgbClr val="333333"/>
                </a:solidFill>
                <a:latin typeface="MathJax_Main"/>
              </a:rPr>
              <a:t>)</a:t>
            </a:r>
            <a:r>
              <a:rPr lang="en-US" altLang="en-US" dirty="0">
                <a:solidFill>
                  <a:srgbClr val="333333"/>
                </a:solidFill>
                <a:latin typeface="q_serif"/>
              </a:rPr>
              <a:t> is a transition probability function, specifying the probability that the environment will transition to state </a:t>
            </a:r>
            <a:r>
              <a:rPr lang="en-US" altLang="en-US" sz="1800" dirty="0" smtClean="0">
                <a:solidFill>
                  <a:srgbClr val="333333"/>
                </a:solidFill>
                <a:latin typeface="MathJax_Math-italic"/>
              </a:rPr>
              <a:t>s</a:t>
            </a:r>
            <a:r>
              <a:rPr lang="en-US" altLang="en-US" dirty="0" smtClean="0">
                <a:solidFill>
                  <a:srgbClr val="333333"/>
                </a:solidFill>
                <a:latin typeface="q_serif"/>
              </a:rPr>
              <a:t>′</a:t>
            </a:r>
            <a:r>
              <a:rPr lang="en-US" altLang="en-US" dirty="0">
                <a:solidFill>
                  <a:srgbClr val="333333"/>
                </a:solidFill>
                <a:latin typeface="q_serif"/>
              </a:rPr>
              <a:t> if the agent takes action </a:t>
            </a:r>
            <a:r>
              <a:rPr lang="en-US" altLang="en-US" sz="1800" dirty="0" smtClean="0">
                <a:solidFill>
                  <a:srgbClr val="333333"/>
                </a:solidFill>
                <a:latin typeface="MathJax_Math-italic"/>
              </a:rPr>
              <a:t>a</a:t>
            </a:r>
            <a:r>
              <a:rPr lang="en-US" altLang="en-US" dirty="0">
                <a:solidFill>
                  <a:srgbClr val="333333"/>
                </a:solidFill>
                <a:latin typeface="q_serif"/>
              </a:rPr>
              <a:t> in state </a:t>
            </a:r>
            <a:r>
              <a:rPr lang="en-US" altLang="en-US" sz="1800" dirty="0" smtClean="0">
                <a:solidFill>
                  <a:srgbClr val="333333"/>
                </a:solidFill>
                <a:latin typeface="MathJax_Math-italic"/>
              </a:rPr>
              <a:t>s</a:t>
            </a:r>
            <a:r>
              <a:rPr lang="en-US" altLang="en-US" dirty="0" smtClean="0">
                <a:solidFill>
                  <a:srgbClr val="333333"/>
                </a:solidFill>
                <a:latin typeface="q_serif"/>
              </a:rPr>
              <a:t>.</a:t>
            </a:r>
            <a:endParaRPr lang="en-US" altLang="en-US" sz="700" dirty="0">
              <a:solidFill>
                <a:schemeClr val="tx1"/>
              </a:solidFill>
            </a:endParaRPr>
          </a:p>
          <a:p>
            <a:pPr marL="285750" lvl="0" indent="-285750" eaLnBrk="0" fontAlgn="base" hangingPunct="0">
              <a:spcBef>
                <a:spcPct val="0"/>
              </a:spcBef>
              <a:spcAft>
                <a:spcPct val="0"/>
              </a:spcAft>
              <a:buClrTx/>
              <a:buFont typeface="Arial" panose="020B0604020202020204" pitchFamily="34" charset="0"/>
              <a:buChar char="•"/>
            </a:pPr>
            <a:r>
              <a:rPr lang="en-US" altLang="en-US" dirty="0">
                <a:solidFill>
                  <a:srgbClr val="333333"/>
                </a:solidFill>
                <a:latin typeface="q_serif"/>
              </a:rPr>
              <a:t>Our goal is to find a policy </a:t>
            </a:r>
            <a:r>
              <a:rPr lang="en-US" altLang="en-US" sz="1800" dirty="0" smtClean="0">
                <a:solidFill>
                  <a:srgbClr val="333333"/>
                </a:solidFill>
                <a:latin typeface="MathJax_Math-italic"/>
              </a:rPr>
              <a:t>π</a:t>
            </a:r>
            <a:r>
              <a:rPr lang="en-US" altLang="en-US" dirty="0">
                <a:solidFill>
                  <a:srgbClr val="333333"/>
                </a:solidFill>
                <a:latin typeface="q_serif"/>
              </a:rPr>
              <a:t> that maximizes the expected future </a:t>
            </a:r>
            <a:r>
              <a:rPr lang="en-US" altLang="en-US" dirty="0" smtClean="0">
                <a:solidFill>
                  <a:srgbClr val="333333"/>
                </a:solidFill>
                <a:latin typeface="q_serif"/>
              </a:rPr>
              <a:t>(</a:t>
            </a:r>
            <a:r>
              <a:rPr lang="en-US" altLang="en-US" b="1" dirty="0" smtClean="0">
                <a:solidFill>
                  <a:srgbClr val="333333"/>
                </a:solidFill>
                <a:latin typeface="q_serif"/>
              </a:rPr>
              <a:t>discounted</a:t>
            </a:r>
            <a:r>
              <a:rPr lang="en-US" altLang="en-US" dirty="0" smtClean="0">
                <a:solidFill>
                  <a:srgbClr val="333333"/>
                </a:solidFill>
                <a:latin typeface="q_serif"/>
              </a:rPr>
              <a:t>) </a:t>
            </a:r>
            <a:r>
              <a:rPr lang="en-US" altLang="en-US" dirty="0">
                <a:solidFill>
                  <a:srgbClr val="333333"/>
                </a:solidFill>
                <a:latin typeface="q_serif"/>
              </a:rPr>
              <a:t>reward.</a:t>
            </a:r>
            <a:endParaRPr lang="en-US" altLang="en-US"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343174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58" name="Picture 57"/>
          <p:cNvPicPr>
            <a:picLocks noChangeAspect="1"/>
          </p:cNvPicPr>
          <p:nvPr/>
        </p:nvPicPr>
        <p:blipFill>
          <a:blip r:embed="rId3"/>
          <a:stretch>
            <a:fillRect/>
          </a:stretch>
        </p:blipFill>
        <p:spPr>
          <a:xfrm>
            <a:off x="4393151" y="2364259"/>
            <a:ext cx="4656487" cy="2487183"/>
          </a:xfrm>
          <a:prstGeom prst="rect">
            <a:avLst/>
          </a:prstGeom>
        </p:spPr>
      </p:pic>
      <p:sp>
        <p:nvSpPr>
          <p:cNvPr id="112" name="Shape 11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Q Learning</a:t>
            </a:r>
            <a:endParaRPr dirty="0"/>
          </a:p>
        </p:txBody>
      </p:sp>
      <p:sp>
        <p:nvSpPr>
          <p:cNvPr id="113" name="Shape 113"/>
          <p:cNvSpPr txBox="1">
            <a:spLocks noGrp="1"/>
          </p:cNvSpPr>
          <p:nvPr>
            <p:ph type="body" idx="1"/>
          </p:nvPr>
        </p:nvSpPr>
        <p:spPr>
          <a:xfrm>
            <a:off x="311700" y="1171675"/>
            <a:ext cx="8377800" cy="3397200"/>
          </a:xfrm>
          <a:prstGeom prst="rect">
            <a:avLst/>
          </a:prstGeom>
        </p:spPr>
        <p:txBody>
          <a:bodyPr spcFirstLastPara="1" wrap="square" lIns="91425" tIns="91425" rIns="91425" bIns="91425" anchor="t" anchorCtr="0">
            <a:noAutofit/>
          </a:bodyPr>
          <a:lstStyle/>
          <a:p>
            <a:pPr lvl="0" indent="-330200">
              <a:buSzPts val="1600"/>
            </a:pPr>
            <a:r>
              <a:rPr lang="en-US" sz="1600" dirty="0"/>
              <a:t>Q-learning is a </a:t>
            </a:r>
            <a:r>
              <a:rPr lang="en-US" sz="1600" b="1" dirty="0"/>
              <a:t>model-free</a:t>
            </a:r>
            <a:r>
              <a:rPr lang="en-US" sz="1600" dirty="0"/>
              <a:t> reinforcement learning technique</a:t>
            </a:r>
            <a:r>
              <a:rPr lang="en-US" sz="1600" dirty="0" smtClean="0"/>
              <a:t>.</a:t>
            </a:r>
          </a:p>
          <a:p>
            <a:pPr lvl="0" indent="-330200">
              <a:buSzPts val="1600"/>
            </a:pPr>
            <a:endParaRPr lang="en-US" sz="1600" dirty="0" smtClean="0"/>
          </a:p>
          <a:p>
            <a:pPr lvl="0" indent="-330200">
              <a:buSzPts val="1600"/>
            </a:pPr>
            <a:r>
              <a:rPr lang="en-US" sz="1600" dirty="0"/>
              <a:t>Specifically, Q-learning can be used to find an </a:t>
            </a:r>
            <a:r>
              <a:rPr lang="en-US" sz="1600" b="1" dirty="0"/>
              <a:t>optimal action-selection policy</a:t>
            </a:r>
            <a:r>
              <a:rPr lang="en-US" sz="1600" dirty="0"/>
              <a:t> for any given </a:t>
            </a:r>
            <a:r>
              <a:rPr lang="en-US" sz="1600" b="1" dirty="0"/>
              <a:t>(finite) </a:t>
            </a:r>
            <a:r>
              <a:rPr lang="en-US" sz="1600" dirty="0"/>
              <a:t>Markov decision process (MDP</a:t>
            </a:r>
            <a:r>
              <a:rPr lang="en-US" sz="1600" dirty="0" smtClean="0"/>
              <a:t>)</a:t>
            </a:r>
          </a:p>
          <a:p>
            <a:pPr lvl="0" indent="-330200">
              <a:buSzPts val="1600"/>
            </a:pPr>
            <a:endParaRPr lang="en-US" sz="1600" dirty="0" smtClean="0"/>
          </a:p>
          <a:p>
            <a:pPr lvl="0" indent="-330200">
              <a:buSzPts val="1600"/>
            </a:pPr>
            <a:r>
              <a:rPr lang="en-US" sz="1600" dirty="0"/>
              <a:t>It works by learning an </a:t>
            </a:r>
            <a:r>
              <a:rPr lang="en-US" sz="1600" b="1" dirty="0"/>
              <a:t>action-value function</a:t>
            </a:r>
            <a:r>
              <a:rPr lang="en-US" sz="1600" dirty="0"/>
              <a:t>, often denoted by  Q(</a:t>
            </a:r>
            <a:r>
              <a:rPr lang="en-US" sz="1600" dirty="0" err="1"/>
              <a:t>s,a</a:t>
            </a:r>
            <a:r>
              <a:rPr lang="en-US" sz="1600" dirty="0" smtClean="0"/>
              <a:t>)</a:t>
            </a:r>
            <a:r>
              <a:rPr lang="en-US" sz="1600" dirty="0"/>
              <a:t> </a:t>
            </a:r>
            <a:r>
              <a:rPr lang="en-US" sz="1600" dirty="0" smtClean="0"/>
              <a:t/>
            </a:r>
            <a:br>
              <a:rPr lang="en-US" sz="1600" dirty="0" smtClean="0"/>
            </a:br>
            <a:endParaRPr lang="en-US" sz="1600" dirty="0" smtClean="0"/>
          </a:p>
          <a:p>
            <a:pPr lvl="0" indent="-330200">
              <a:buSzPts val="1600"/>
            </a:pPr>
            <a:r>
              <a:rPr lang="en-US" sz="1600" dirty="0"/>
              <a:t>When such an action-value function is learned, the optimal policy can be constructed by simply selecting the action with the highest value in each state</a:t>
            </a:r>
            <a:endParaRPr lang="en-US" sz="1600" dirty="0"/>
          </a:p>
          <a:p>
            <a:pPr marL="0" lvl="0" indent="0">
              <a:spcBef>
                <a:spcPts val="1600"/>
              </a:spcBef>
              <a:spcAft>
                <a:spcPts val="1600"/>
              </a:spcAft>
              <a:buNone/>
            </a:pPr>
            <a:endParaRPr sz="1600" dirty="0"/>
          </a:p>
        </p:txBody>
      </p:sp>
    </p:spTree>
    <p:extLst>
      <p:ext uri="{BB962C8B-B14F-4D97-AF65-F5344CB8AC3E}">
        <p14:creationId xmlns:p14="http://schemas.microsoft.com/office/powerpoint/2010/main" val="330134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xEl>
                                              <p:pRg st="4" end="4"/>
                                            </p:txEl>
                                          </p:spTgt>
                                        </p:tgtEl>
                                        <p:attrNameLst>
                                          <p:attrName>style.visibility</p:attrName>
                                        </p:attrNameLst>
                                      </p:cBhvr>
                                      <p:to>
                                        <p:strVal val="visible"/>
                                      </p:to>
                                    </p:set>
                                    <p:animEffect transition="in" filter="fade">
                                      <p:cBhvr>
                                        <p:cTn id="12" dur="500"/>
                                        <p:tgtEl>
                                          <p:spTgt spid="11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3">
                                            <p:txEl>
                                              <p:pRg st="5" end="5"/>
                                            </p:txEl>
                                          </p:spTgt>
                                        </p:tgtEl>
                                        <p:attrNameLst>
                                          <p:attrName>style.visibility</p:attrName>
                                        </p:attrNameLst>
                                      </p:cBhvr>
                                      <p:to>
                                        <p:strVal val="visible"/>
                                      </p:to>
                                    </p:set>
                                    <p:animEffect transition="in" filter="fade">
                                      <p:cBhvr>
                                        <p:cTn id="15" dur="500"/>
                                        <p:tgtEl>
                                          <p:spTgt spid="1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5640" y="3527693"/>
            <a:ext cx="8708360" cy="1047025"/>
          </a:xfrm>
          <a:prstGeom prst="rect">
            <a:avLst/>
          </a:prstGeom>
        </p:spPr>
      </p:pic>
      <p:pic>
        <p:nvPicPr>
          <p:cNvPr id="31" name="Picture 30"/>
          <p:cNvPicPr>
            <a:picLocks noChangeAspect="1"/>
          </p:cNvPicPr>
          <p:nvPr/>
        </p:nvPicPr>
        <p:blipFill>
          <a:blip r:embed="rId3"/>
          <a:stretch>
            <a:fillRect/>
          </a:stretch>
        </p:blipFill>
        <p:spPr>
          <a:xfrm>
            <a:off x="249518" y="302081"/>
            <a:ext cx="5228643" cy="2792790"/>
          </a:xfrm>
          <a:prstGeom prst="rect">
            <a:avLst/>
          </a:prstGeom>
        </p:spPr>
      </p:pic>
      <p:grpSp>
        <p:nvGrpSpPr>
          <p:cNvPr id="65" name="Group 64"/>
          <p:cNvGrpSpPr/>
          <p:nvPr/>
        </p:nvGrpSpPr>
        <p:grpSpPr>
          <a:xfrm>
            <a:off x="497524" y="650789"/>
            <a:ext cx="1281852" cy="3772934"/>
            <a:chOff x="497524" y="650789"/>
            <a:chExt cx="1281852" cy="3772934"/>
          </a:xfrm>
        </p:grpSpPr>
        <p:cxnSp>
          <p:nvCxnSpPr>
            <p:cNvPr id="33" name="Curved Connector 32"/>
            <p:cNvCxnSpPr/>
            <p:nvPr/>
          </p:nvCxnSpPr>
          <p:spPr>
            <a:xfrm rot="5400000" flipH="1" flipV="1">
              <a:off x="767417" y="2964324"/>
              <a:ext cx="1191893" cy="832025"/>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8" name="Curved Connector 37"/>
            <p:cNvCxnSpPr/>
            <p:nvPr/>
          </p:nvCxnSpPr>
          <p:spPr>
            <a:xfrm rot="10800000" flipV="1">
              <a:off x="543697" y="4162930"/>
              <a:ext cx="716692" cy="260788"/>
            </a:xfrm>
            <a:prstGeom prst="curvedConnector3">
              <a:avLst>
                <a:gd name="adj1" fmla="val -1724"/>
              </a:avLst>
            </a:prstGeom>
            <a:ln>
              <a:tailEnd type="triangle"/>
            </a:ln>
          </p:spPr>
          <p:style>
            <a:lnRef idx="1">
              <a:schemeClr val="dk1"/>
            </a:lnRef>
            <a:fillRef idx="0">
              <a:schemeClr val="dk1"/>
            </a:fillRef>
            <a:effectRef idx="0">
              <a:schemeClr val="dk1"/>
            </a:effectRef>
            <a:fontRef idx="minor">
              <a:schemeClr val="tx1"/>
            </a:fontRef>
          </p:style>
        </p:cxnSp>
        <p:cxnSp>
          <p:nvCxnSpPr>
            <p:cNvPr id="45" name="Curved Connector 44"/>
            <p:cNvCxnSpPr/>
            <p:nvPr/>
          </p:nvCxnSpPr>
          <p:spPr>
            <a:xfrm rot="5400000" flipH="1" flipV="1">
              <a:off x="-822159" y="1970472"/>
              <a:ext cx="3772934" cy="1133568"/>
            </a:xfrm>
            <a:prstGeom prst="curvedConnector3">
              <a:avLst>
                <a:gd name="adj1" fmla="val 100437"/>
              </a:avLst>
            </a:prstGeom>
            <a:ln>
              <a:tailEnd type="triangle"/>
            </a:ln>
          </p:spPr>
          <p:style>
            <a:lnRef idx="1">
              <a:schemeClr val="dk1"/>
            </a:lnRef>
            <a:fillRef idx="0">
              <a:schemeClr val="dk1"/>
            </a:fillRef>
            <a:effectRef idx="0">
              <a:schemeClr val="dk1"/>
            </a:effectRef>
            <a:fontRef idx="minor">
              <a:schemeClr val="tx1"/>
            </a:fontRef>
          </p:style>
        </p:cxnSp>
      </p:grpSp>
      <p:cxnSp>
        <p:nvCxnSpPr>
          <p:cNvPr id="52" name="Curved Connector 51"/>
          <p:cNvCxnSpPr/>
          <p:nvPr/>
        </p:nvCxnSpPr>
        <p:spPr>
          <a:xfrm rot="16200000" flipH="1">
            <a:off x="3988931" y="3401451"/>
            <a:ext cx="959707" cy="189955"/>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55" name="Curved Connector 54"/>
          <p:cNvCxnSpPr/>
          <p:nvPr/>
        </p:nvCxnSpPr>
        <p:spPr>
          <a:xfrm rot="16200000" flipH="1">
            <a:off x="4156425" y="943671"/>
            <a:ext cx="3031524" cy="2874133"/>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58" name="Curved Connector 57"/>
          <p:cNvCxnSpPr/>
          <p:nvPr/>
        </p:nvCxnSpPr>
        <p:spPr>
          <a:xfrm rot="16200000" flipV="1">
            <a:off x="1565757" y="2678199"/>
            <a:ext cx="2180435" cy="415735"/>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66" name="Rectangle 65"/>
          <p:cNvSpPr/>
          <p:nvPr/>
        </p:nvSpPr>
        <p:spPr>
          <a:xfrm>
            <a:off x="6195187" y="329513"/>
            <a:ext cx="2652251" cy="400110"/>
          </a:xfrm>
          <a:prstGeom prst="rect">
            <a:avLst/>
          </a:prstGeom>
        </p:spPr>
        <p:txBody>
          <a:bodyPr wrap="square">
            <a:spAutoFit/>
          </a:bodyPr>
          <a:lstStyle/>
          <a:p>
            <a:r>
              <a:rPr lang="en-US" sz="2000" dirty="0"/>
              <a:t>Q </a:t>
            </a:r>
            <a:r>
              <a:rPr lang="en-US" sz="2000" dirty="0" smtClean="0"/>
              <a:t>Learning Algorithm</a:t>
            </a:r>
            <a:endParaRPr lang="en-US" sz="2000" dirty="0"/>
          </a:p>
        </p:txBody>
      </p:sp>
    </p:spTree>
    <p:extLst>
      <p:ext uri="{BB962C8B-B14F-4D97-AF65-F5344CB8AC3E}">
        <p14:creationId xmlns:p14="http://schemas.microsoft.com/office/powerpoint/2010/main" val="82346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Learning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73120539"/>
              </p:ext>
            </p:extLst>
          </p:nvPr>
        </p:nvGraphicFramePr>
        <p:xfrm>
          <a:off x="311700" y="1272918"/>
          <a:ext cx="4079070" cy="1758605"/>
        </p:xfrm>
        <a:graphic>
          <a:graphicData uri="http://schemas.openxmlformats.org/drawingml/2006/table">
            <a:tbl>
              <a:tblPr firstRow="1" bandRow="1">
                <a:tableStyleId>{073A0DAA-6AF3-43AB-8588-CEC1D06C72B9}</a:tableStyleId>
              </a:tblPr>
              <a:tblGrid>
                <a:gridCol w="815814">
                  <a:extLst>
                    <a:ext uri="{9D8B030D-6E8A-4147-A177-3AD203B41FA5}">
                      <a16:colId xmlns:a16="http://schemas.microsoft.com/office/drawing/2014/main" val="364934160"/>
                    </a:ext>
                  </a:extLst>
                </a:gridCol>
                <a:gridCol w="815814">
                  <a:extLst>
                    <a:ext uri="{9D8B030D-6E8A-4147-A177-3AD203B41FA5}">
                      <a16:colId xmlns:a16="http://schemas.microsoft.com/office/drawing/2014/main" val="2626090236"/>
                    </a:ext>
                  </a:extLst>
                </a:gridCol>
                <a:gridCol w="815814">
                  <a:extLst>
                    <a:ext uri="{9D8B030D-6E8A-4147-A177-3AD203B41FA5}">
                      <a16:colId xmlns:a16="http://schemas.microsoft.com/office/drawing/2014/main" val="3329930929"/>
                    </a:ext>
                  </a:extLst>
                </a:gridCol>
                <a:gridCol w="815814">
                  <a:extLst>
                    <a:ext uri="{9D8B030D-6E8A-4147-A177-3AD203B41FA5}">
                      <a16:colId xmlns:a16="http://schemas.microsoft.com/office/drawing/2014/main" val="3794269781"/>
                    </a:ext>
                  </a:extLst>
                </a:gridCol>
                <a:gridCol w="815814">
                  <a:extLst>
                    <a:ext uri="{9D8B030D-6E8A-4147-A177-3AD203B41FA5}">
                      <a16:colId xmlns:a16="http://schemas.microsoft.com/office/drawing/2014/main" val="1480289647"/>
                    </a:ext>
                  </a:extLst>
                </a:gridCol>
              </a:tblGrid>
              <a:tr h="351721">
                <a:tc>
                  <a:txBody>
                    <a:bodyPr/>
                    <a:lstStyle/>
                    <a:p>
                      <a:r>
                        <a:rPr lang="en-US" sz="1300" dirty="0" smtClean="0"/>
                        <a:t>State</a:t>
                      </a:r>
                      <a:endParaRPr lang="en-US" sz="1300" dirty="0"/>
                    </a:p>
                  </a:txBody>
                  <a:tcPr marL="86726" marR="86726" marT="43363" marB="43363">
                    <a:solidFill>
                      <a:schemeClr val="tx2">
                        <a:lumMod val="75000"/>
                      </a:schemeClr>
                    </a:solidFill>
                  </a:tcPr>
                </a:tc>
                <a:tc>
                  <a:txBody>
                    <a:bodyPr/>
                    <a:lstStyle/>
                    <a:p>
                      <a:r>
                        <a:rPr lang="en-US" sz="1300" dirty="0" smtClean="0"/>
                        <a:t>LEFT</a:t>
                      </a:r>
                      <a:endParaRPr lang="en-US" sz="1300" dirty="0"/>
                    </a:p>
                  </a:txBody>
                  <a:tcPr marL="86726" marR="86726" marT="43363" marB="43363"/>
                </a:tc>
                <a:tc>
                  <a:txBody>
                    <a:bodyPr/>
                    <a:lstStyle/>
                    <a:p>
                      <a:r>
                        <a:rPr lang="en-US" sz="1300" dirty="0" smtClean="0"/>
                        <a:t>UP</a:t>
                      </a:r>
                      <a:endParaRPr lang="en-US" sz="1300" dirty="0"/>
                    </a:p>
                  </a:txBody>
                  <a:tcPr marL="86726" marR="86726" marT="43363" marB="43363"/>
                </a:tc>
                <a:tc>
                  <a:txBody>
                    <a:bodyPr/>
                    <a:lstStyle/>
                    <a:p>
                      <a:r>
                        <a:rPr lang="en-US" sz="1300" dirty="0" smtClean="0"/>
                        <a:t>Right</a:t>
                      </a:r>
                      <a:endParaRPr lang="en-US" sz="1300" dirty="0"/>
                    </a:p>
                  </a:txBody>
                  <a:tcPr marL="86726" marR="86726" marT="43363" marB="43363"/>
                </a:tc>
                <a:tc>
                  <a:txBody>
                    <a:bodyPr/>
                    <a:lstStyle/>
                    <a:p>
                      <a:r>
                        <a:rPr lang="en-US" sz="1300" dirty="0" smtClean="0"/>
                        <a:t>Down</a:t>
                      </a:r>
                      <a:endParaRPr lang="en-US" sz="1300" dirty="0"/>
                    </a:p>
                  </a:txBody>
                  <a:tcPr marL="86726" marR="86726" marT="43363" marB="43363"/>
                </a:tc>
                <a:extLst>
                  <a:ext uri="{0D108BD9-81ED-4DB2-BD59-A6C34878D82A}">
                    <a16:rowId xmlns:a16="http://schemas.microsoft.com/office/drawing/2014/main" val="3048195742"/>
                  </a:ext>
                </a:extLst>
              </a:tr>
              <a:tr h="351721">
                <a:tc>
                  <a:txBody>
                    <a:bodyPr/>
                    <a:lstStyle/>
                    <a:p>
                      <a:r>
                        <a:rPr lang="en-US" sz="1300" dirty="0" smtClean="0">
                          <a:solidFill>
                            <a:schemeClr val="bg1"/>
                          </a:solidFill>
                        </a:rPr>
                        <a:t>101</a:t>
                      </a:r>
                      <a:endParaRPr lang="en-US" sz="1300" dirty="0">
                        <a:solidFill>
                          <a:schemeClr val="bg1"/>
                        </a:solidFill>
                      </a:endParaRPr>
                    </a:p>
                  </a:txBody>
                  <a:tcPr marL="86726" marR="86726" marT="43363" marB="43363">
                    <a:solidFill>
                      <a:schemeClr val="tx2">
                        <a:lumMod val="75000"/>
                      </a:schemeClr>
                    </a:solidFill>
                  </a:tcPr>
                </a:tc>
                <a:tc>
                  <a:txBody>
                    <a:bodyPr/>
                    <a:lstStyle/>
                    <a:p>
                      <a:r>
                        <a:rPr lang="en-US" sz="1300" dirty="0" smtClean="0"/>
                        <a:t>0</a:t>
                      </a:r>
                      <a:endParaRPr lang="en-US" sz="1300" dirty="0"/>
                    </a:p>
                  </a:txBody>
                  <a:tcPr marL="86726" marR="86726" marT="43363" marB="43363"/>
                </a:tc>
                <a:tc>
                  <a:txBody>
                    <a:bodyPr/>
                    <a:lstStyle/>
                    <a:p>
                      <a:r>
                        <a:rPr lang="en-US" sz="1300" dirty="0" smtClean="0"/>
                        <a:t>0</a:t>
                      </a:r>
                      <a:endParaRPr lang="en-US" sz="1300" dirty="0"/>
                    </a:p>
                  </a:txBody>
                  <a:tcPr marL="86726" marR="86726" marT="43363" marB="43363"/>
                </a:tc>
                <a:tc>
                  <a:txBody>
                    <a:bodyPr/>
                    <a:lstStyle/>
                    <a:p>
                      <a:r>
                        <a:rPr lang="en-US" sz="1300" dirty="0" smtClean="0"/>
                        <a:t>0</a:t>
                      </a:r>
                      <a:endParaRPr lang="en-US" sz="1300" dirty="0"/>
                    </a:p>
                  </a:txBody>
                  <a:tcPr marL="86726" marR="86726" marT="43363" marB="43363"/>
                </a:tc>
                <a:tc>
                  <a:txBody>
                    <a:bodyPr/>
                    <a:lstStyle/>
                    <a:p>
                      <a:r>
                        <a:rPr lang="en-US" sz="1300" dirty="0" smtClean="0"/>
                        <a:t>0</a:t>
                      </a:r>
                      <a:endParaRPr lang="en-US" sz="1300" dirty="0"/>
                    </a:p>
                  </a:txBody>
                  <a:tcPr marL="86726" marR="86726" marT="43363" marB="43363"/>
                </a:tc>
                <a:extLst>
                  <a:ext uri="{0D108BD9-81ED-4DB2-BD59-A6C34878D82A}">
                    <a16:rowId xmlns:a16="http://schemas.microsoft.com/office/drawing/2014/main" val="3992169620"/>
                  </a:ext>
                </a:extLst>
              </a:tr>
              <a:tr h="3517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smtClean="0">
                          <a:solidFill>
                            <a:schemeClr val="bg1"/>
                          </a:solidFill>
                        </a:rPr>
                        <a:t>102</a:t>
                      </a:r>
                      <a:endParaRPr lang="en-US" sz="1300" dirty="0"/>
                    </a:p>
                  </a:txBody>
                  <a:tcPr marL="86726" marR="86726" marT="43363" marB="43363">
                    <a:solidFill>
                      <a:schemeClr val="tx2">
                        <a:lumMod val="75000"/>
                      </a:schemeClr>
                    </a:solidFill>
                  </a:tcPr>
                </a:tc>
                <a:tc>
                  <a:txBody>
                    <a:bodyPr/>
                    <a:lstStyle/>
                    <a:p>
                      <a:r>
                        <a:rPr lang="en-US" sz="1300" dirty="0" smtClean="0"/>
                        <a:t>0</a:t>
                      </a:r>
                      <a:endParaRPr lang="en-US" sz="1300" dirty="0"/>
                    </a:p>
                  </a:txBody>
                  <a:tcPr marL="86726" marR="86726" marT="43363" marB="43363"/>
                </a:tc>
                <a:tc>
                  <a:txBody>
                    <a:bodyPr/>
                    <a:lstStyle/>
                    <a:p>
                      <a:r>
                        <a:rPr lang="en-US" sz="1300" dirty="0" smtClean="0"/>
                        <a:t>0</a:t>
                      </a:r>
                      <a:endParaRPr lang="en-US" sz="1300" dirty="0"/>
                    </a:p>
                  </a:txBody>
                  <a:tcPr marL="86726" marR="86726" marT="43363" marB="43363"/>
                </a:tc>
                <a:tc>
                  <a:txBody>
                    <a:bodyPr/>
                    <a:lstStyle/>
                    <a:p>
                      <a:r>
                        <a:rPr lang="en-US" sz="1300" dirty="0" smtClean="0"/>
                        <a:t>0</a:t>
                      </a:r>
                      <a:endParaRPr lang="en-US" sz="1300" dirty="0"/>
                    </a:p>
                  </a:txBody>
                  <a:tcPr marL="86726" marR="86726" marT="43363" marB="43363"/>
                </a:tc>
                <a:tc>
                  <a:txBody>
                    <a:bodyPr/>
                    <a:lstStyle/>
                    <a:p>
                      <a:r>
                        <a:rPr lang="en-US" sz="1300" dirty="0" smtClean="0"/>
                        <a:t>0</a:t>
                      </a:r>
                      <a:endParaRPr lang="en-US" sz="1300" dirty="0"/>
                    </a:p>
                  </a:txBody>
                  <a:tcPr marL="86726" marR="86726" marT="43363" marB="43363"/>
                </a:tc>
                <a:extLst>
                  <a:ext uri="{0D108BD9-81ED-4DB2-BD59-A6C34878D82A}">
                    <a16:rowId xmlns:a16="http://schemas.microsoft.com/office/drawing/2014/main" val="642166845"/>
                  </a:ext>
                </a:extLst>
              </a:tr>
              <a:tr h="3517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smtClean="0">
                          <a:solidFill>
                            <a:schemeClr val="bg1"/>
                          </a:solidFill>
                        </a:rPr>
                        <a:t>103</a:t>
                      </a:r>
                      <a:endParaRPr lang="en-US" sz="1300" dirty="0"/>
                    </a:p>
                  </a:txBody>
                  <a:tcPr marL="86726" marR="86726" marT="43363" marB="43363">
                    <a:solidFill>
                      <a:schemeClr val="tx2">
                        <a:lumMod val="75000"/>
                      </a:schemeClr>
                    </a:solidFill>
                  </a:tcPr>
                </a:tc>
                <a:tc>
                  <a:txBody>
                    <a:bodyPr/>
                    <a:lstStyle/>
                    <a:p>
                      <a:r>
                        <a:rPr lang="en-US" sz="1300" dirty="0" smtClean="0"/>
                        <a:t>0</a:t>
                      </a:r>
                      <a:endParaRPr lang="en-US" sz="1300" dirty="0"/>
                    </a:p>
                  </a:txBody>
                  <a:tcPr marL="86726" marR="86726" marT="43363" marB="43363"/>
                </a:tc>
                <a:tc>
                  <a:txBody>
                    <a:bodyPr/>
                    <a:lstStyle/>
                    <a:p>
                      <a:r>
                        <a:rPr lang="en-US" sz="1300" dirty="0" smtClean="0"/>
                        <a:t>0</a:t>
                      </a:r>
                      <a:endParaRPr lang="en-US" sz="1300" dirty="0"/>
                    </a:p>
                  </a:txBody>
                  <a:tcPr marL="86726" marR="86726" marT="43363" marB="43363"/>
                </a:tc>
                <a:tc>
                  <a:txBody>
                    <a:bodyPr/>
                    <a:lstStyle/>
                    <a:p>
                      <a:r>
                        <a:rPr lang="en-US" sz="1300" dirty="0" smtClean="0"/>
                        <a:t>0</a:t>
                      </a:r>
                      <a:endParaRPr lang="en-US" sz="1300" dirty="0"/>
                    </a:p>
                  </a:txBody>
                  <a:tcPr marL="86726" marR="86726" marT="43363" marB="43363"/>
                </a:tc>
                <a:tc>
                  <a:txBody>
                    <a:bodyPr/>
                    <a:lstStyle/>
                    <a:p>
                      <a:r>
                        <a:rPr lang="en-US" sz="1300" dirty="0" smtClean="0"/>
                        <a:t>0</a:t>
                      </a:r>
                      <a:endParaRPr lang="en-US" sz="1300" dirty="0"/>
                    </a:p>
                  </a:txBody>
                  <a:tcPr marL="86726" marR="86726" marT="43363" marB="43363"/>
                </a:tc>
                <a:extLst>
                  <a:ext uri="{0D108BD9-81ED-4DB2-BD59-A6C34878D82A}">
                    <a16:rowId xmlns:a16="http://schemas.microsoft.com/office/drawing/2014/main" val="929231885"/>
                  </a:ext>
                </a:extLst>
              </a:tr>
              <a:tr h="3517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smtClean="0">
                          <a:solidFill>
                            <a:schemeClr val="bg1"/>
                          </a:solidFill>
                        </a:rPr>
                        <a:t>…</a:t>
                      </a:r>
                      <a:endParaRPr lang="en-US" sz="1300" dirty="0">
                        <a:solidFill>
                          <a:schemeClr val="bg1"/>
                        </a:solidFill>
                      </a:endParaRPr>
                    </a:p>
                  </a:txBody>
                  <a:tcPr marL="86726" marR="86726" marT="43363" marB="43363">
                    <a:solidFill>
                      <a:schemeClr val="tx2">
                        <a:lumMod val="75000"/>
                      </a:schemeClr>
                    </a:solidFill>
                  </a:tcPr>
                </a:tc>
                <a:tc>
                  <a:txBody>
                    <a:bodyPr/>
                    <a:lstStyle/>
                    <a:p>
                      <a:r>
                        <a:rPr lang="en-US" sz="1300" dirty="0" smtClean="0"/>
                        <a:t>…</a:t>
                      </a:r>
                      <a:endParaRPr lang="en-US" sz="1300" dirty="0"/>
                    </a:p>
                  </a:txBody>
                  <a:tcPr marL="86726" marR="86726" marT="43363" marB="43363"/>
                </a:tc>
                <a:tc>
                  <a:txBody>
                    <a:bodyPr/>
                    <a:lstStyle/>
                    <a:p>
                      <a:r>
                        <a:rPr lang="en-US" sz="1300" dirty="0" smtClean="0"/>
                        <a:t>…</a:t>
                      </a:r>
                      <a:endParaRPr lang="en-US" sz="1300" dirty="0"/>
                    </a:p>
                  </a:txBody>
                  <a:tcPr marL="86726" marR="86726" marT="43363" marB="43363"/>
                </a:tc>
                <a:tc>
                  <a:txBody>
                    <a:bodyPr/>
                    <a:lstStyle/>
                    <a:p>
                      <a:r>
                        <a:rPr lang="en-US" sz="1300" dirty="0" smtClean="0"/>
                        <a:t>…</a:t>
                      </a:r>
                      <a:endParaRPr lang="en-US" sz="1300" dirty="0"/>
                    </a:p>
                  </a:txBody>
                  <a:tcPr marL="86726" marR="86726" marT="43363" marB="43363"/>
                </a:tc>
                <a:tc>
                  <a:txBody>
                    <a:bodyPr/>
                    <a:lstStyle/>
                    <a:p>
                      <a:r>
                        <a:rPr lang="en-US" sz="1300" dirty="0" smtClean="0"/>
                        <a:t>…</a:t>
                      </a:r>
                      <a:endParaRPr lang="en-US" sz="1300" dirty="0"/>
                    </a:p>
                  </a:txBody>
                  <a:tcPr marL="86726" marR="86726" marT="43363" marB="43363"/>
                </a:tc>
                <a:extLst>
                  <a:ext uri="{0D108BD9-81ED-4DB2-BD59-A6C34878D82A}">
                    <a16:rowId xmlns:a16="http://schemas.microsoft.com/office/drawing/2014/main" val="381301688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45365580"/>
              </p:ext>
            </p:extLst>
          </p:nvPr>
        </p:nvGraphicFramePr>
        <p:xfrm>
          <a:off x="4929008" y="3031523"/>
          <a:ext cx="4079070" cy="1758605"/>
        </p:xfrm>
        <a:graphic>
          <a:graphicData uri="http://schemas.openxmlformats.org/drawingml/2006/table">
            <a:tbl>
              <a:tblPr firstRow="1" bandRow="1">
                <a:tableStyleId>{073A0DAA-6AF3-43AB-8588-CEC1D06C72B9}</a:tableStyleId>
              </a:tblPr>
              <a:tblGrid>
                <a:gridCol w="815814">
                  <a:extLst>
                    <a:ext uri="{9D8B030D-6E8A-4147-A177-3AD203B41FA5}">
                      <a16:colId xmlns:a16="http://schemas.microsoft.com/office/drawing/2014/main" val="364934160"/>
                    </a:ext>
                  </a:extLst>
                </a:gridCol>
                <a:gridCol w="815814">
                  <a:extLst>
                    <a:ext uri="{9D8B030D-6E8A-4147-A177-3AD203B41FA5}">
                      <a16:colId xmlns:a16="http://schemas.microsoft.com/office/drawing/2014/main" val="2626090236"/>
                    </a:ext>
                  </a:extLst>
                </a:gridCol>
                <a:gridCol w="815814">
                  <a:extLst>
                    <a:ext uri="{9D8B030D-6E8A-4147-A177-3AD203B41FA5}">
                      <a16:colId xmlns:a16="http://schemas.microsoft.com/office/drawing/2014/main" val="3329930929"/>
                    </a:ext>
                  </a:extLst>
                </a:gridCol>
                <a:gridCol w="815814">
                  <a:extLst>
                    <a:ext uri="{9D8B030D-6E8A-4147-A177-3AD203B41FA5}">
                      <a16:colId xmlns:a16="http://schemas.microsoft.com/office/drawing/2014/main" val="3794269781"/>
                    </a:ext>
                  </a:extLst>
                </a:gridCol>
                <a:gridCol w="815814">
                  <a:extLst>
                    <a:ext uri="{9D8B030D-6E8A-4147-A177-3AD203B41FA5}">
                      <a16:colId xmlns:a16="http://schemas.microsoft.com/office/drawing/2014/main" val="1480289647"/>
                    </a:ext>
                  </a:extLst>
                </a:gridCol>
              </a:tblGrid>
              <a:tr h="351721">
                <a:tc>
                  <a:txBody>
                    <a:bodyPr/>
                    <a:lstStyle/>
                    <a:p>
                      <a:r>
                        <a:rPr lang="en-US" sz="1300" dirty="0" smtClean="0"/>
                        <a:t>State</a:t>
                      </a:r>
                      <a:endParaRPr lang="en-US" sz="1300" dirty="0"/>
                    </a:p>
                  </a:txBody>
                  <a:tcPr marL="86726" marR="86726" marT="43363" marB="43363">
                    <a:solidFill>
                      <a:schemeClr val="tx2">
                        <a:lumMod val="75000"/>
                      </a:schemeClr>
                    </a:solidFill>
                  </a:tcPr>
                </a:tc>
                <a:tc>
                  <a:txBody>
                    <a:bodyPr/>
                    <a:lstStyle/>
                    <a:p>
                      <a:r>
                        <a:rPr lang="en-US" sz="1300" dirty="0" smtClean="0"/>
                        <a:t>LEFT</a:t>
                      </a:r>
                      <a:endParaRPr lang="en-US" sz="1300" dirty="0"/>
                    </a:p>
                  </a:txBody>
                  <a:tcPr marL="86726" marR="86726" marT="43363" marB="43363"/>
                </a:tc>
                <a:tc>
                  <a:txBody>
                    <a:bodyPr/>
                    <a:lstStyle/>
                    <a:p>
                      <a:r>
                        <a:rPr lang="en-US" sz="1300" dirty="0" smtClean="0"/>
                        <a:t>UP</a:t>
                      </a:r>
                      <a:endParaRPr lang="en-US" sz="1300" dirty="0"/>
                    </a:p>
                  </a:txBody>
                  <a:tcPr marL="86726" marR="86726" marT="43363" marB="43363"/>
                </a:tc>
                <a:tc>
                  <a:txBody>
                    <a:bodyPr/>
                    <a:lstStyle/>
                    <a:p>
                      <a:r>
                        <a:rPr lang="en-US" sz="1300" dirty="0" smtClean="0"/>
                        <a:t>Right</a:t>
                      </a:r>
                      <a:endParaRPr lang="en-US" sz="1300" dirty="0"/>
                    </a:p>
                  </a:txBody>
                  <a:tcPr marL="86726" marR="86726" marT="43363" marB="43363"/>
                </a:tc>
                <a:tc>
                  <a:txBody>
                    <a:bodyPr/>
                    <a:lstStyle/>
                    <a:p>
                      <a:r>
                        <a:rPr lang="en-US" sz="1300" dirty="0" smtClean="0"/>
                        <a:t>Down</a:t>
                      </a:r>
                      <a:endParaRPr lang="en-US" sz="1300" dirty="0"/>
                    </a:p>
                  </a:txBody>
                  <a:tcPr marL="86726" marR="86726" marT="43363" marB="43363"/>
                </a:tc>
                <a:extLst>
                  <a:ext uri="{0D108BD9-81ED-4DB2-BD59-A6C34878D82A}">
                    <a16:rowId xmlns:a16="http://schemas.microsoft.com/office/drawing/2014/main" val="3048195742"/>
                  </a:ext>
                </a:extLst>
              </a:tr>
              <a:tr h="351721">
                <a:tc>
                  <a:txBody>
                    <a:bodyPr/>
                    <a:lstStyle/>
                    <a:p>
                      <a:r>
                        <a:rPr lang="en-US" sz="1300" dirty="0" smtClean="0">
                          <a:solidFill>
                            <a:schemeClr val="bg1"/>
                          </a:solidFill>
                        </a:rPr>
                        <a:t>101</a:t>
                      </a:r>
                      <a:endParaRPr lang="en-US" sz="1300" dirty="0">
                        <a:solidFill>
                          <a:schemeClr val="bg1"/>
                        </a:solidFill>
                      </a:endParaRPr>
                    </a:p>
                  </a:txBody>
                  <a:tcPr marL="86726" marR="86726" marT="43363" marB="43363">
                    <a:solidFill>
                      <a:schemeClr val="tx2">
                        <a:lumMod val="75000"/>
                      </a:schemeClr>
                    </a:solidFill>
                  </a:tcPr>
                </a:tc>
                <a:tc>
                  <a:txBody>
                    <a:bodyPr/>
                    <a:lstStyle/>
                    <a:p>
                      <a:r>
                        <a:rPr lang="en-US" sz="1300" dirty="0" smtClean="0"/>
                        <a:t>0.1</a:t>
                      </a:r>
                      <a:endParaRPr lang="en-US" sz="1300" dirty="0"/>
                    </a:p>
                  </a:txBody>
                  <a:tcPr marL="86726" marR="86726" marT="43363" marB="43363"/>
                </a:tc>
                <a:tc>
                  <a:txBody>
                    <a:bodyPr/>
                    <a:lstStyle/>
                    <a:p>
                      <a:r>
                        <a:rPr lang="en-US" sz="1300" dirty="0" smtClean="0"/>
                        <a:t>0.1</a:t>
                      </a:r>
                      <a:endParaRPr lang="en-US" sz="1300" dirty="0"/>
                    </a:p>
                  </a:txBody>
                  <a:tcPr marL="86726" marR="86726" marT="43363" marB="43363"/>
                </a:tc>
                <a:tc>
                  <a:txBody>
                    <a:bodyPr/>
                    <a:lstStyle/>
                    <a:p>
                      <a:r>
                        <a:rPr lang="en-US" sz="1300" dirty="0" smtClean="0"/>
                        <a:t>0.1</a:t>
                      </a:r>
                      <a:endParaRPr lang="en-US" sz="1300" dirty="0"/>
                    </a:p>
                  </a:txBody>
                  <a:tcPr marL="86726" marR="86726" marT="43363" marB="43363"/>
                </a:tc>
                <a:tc>
                  <a:txBody>
                    <a:bodyPr/>
                    <a:lstStyle/>
                    <a:p>
                      <a:r>
                        <a:rPr lang="en-US" sz="1300" dirty="0" smtClean="0"/>
                        <a:t>0.1</a:t>
                      </a:r>
                      <a:endParaRPr lang="en-US" sz="1300" dirty="0"/>
                    </a:p>
                  </a:txBody>
                  <a:tcPr marL="86726" marR="86726" marT="43363" marB="43363"/>
                </a:tc>
                <a:extLst>
                  <a:ext uri="{0D108BD9-81ED-4DB2-BD59-A6C34878D82A}">
                    <a16:rowId xmlns:a16="http://schemas.microsoft.com/office/drawing/2014/main" val="3992169620"/>
                  </a:ext>
                </a:extLst>
              </a:tr>
              <a:tr h="3517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smtClean="0">
                          <a:solidFill>
                            <a:schemeClr val="bg1"/>
                          </a:solidFill>
                        </a:rPr>
                        <a:t>102</a:t>
                      </a:r>
                      <a:endParaRPr lang="en-US" sz="1300" dirty="0"/>
                    </a:p>
                  </a:txBody>
                  <a:tcPr marL="86726" marR="86726" marT="43363" marB="43363">
                    <a:solidFill>
                      <a:schemeClr val="tx2">
                        <a:lumMod val="75000"/>
                      </a:schemeClr>
                    </a:solidFill>
                  </a:tcPr>
                </a:tc>
                <a:tc>
                  <a:txBody>
                    <a:bodyPr/>
                    <a:lstStyle/>
                    <a:p>
                      <a:r>
                        <a:rPr lang="en-US" sz="1300" dirty="0" smtClean="0"/>
                        <a:t>0.2</a:t>
                      </a:r>
                      <a:endParaRPr lang="en-US" sz="1300" dirty="0"/>
                    </a:p>
                  </a:txBody>
                  <a:tcPr marL="86726" marR="86726" marT="43363" marB="43363"/>
                </a:tc>
                <a:tc>
                  <a:txBody>
                    <a:bodyPr/>
                    <a:lstStyle/>
                    <a:p>
                      <a:r>
                        <a:rPr lang="en-US" sz="1300" dirty="0" smtClean="0"/>
                        <a:t>0.95</a:t>
                      </a:r>
                      <a:endParaRPr lang="en-US" sz="1300" dirty="0"/>
                    </a:p>
                  </a:txBody>
                  <a:tcPr marL="86726" marR="86726" marT="43363" marB="43363"/>
                </a:tc>
                <a:tc>
                  <a:txBody>
                    <a:bodyPr/>
                    <a:lstStyle/>
                    <a:p>
                      <a:r>
                        <a:rPr lang="en-US" sz="1300" dirty="0" smtClean="0"/>
                        <a:t>0.2</a:t>
                      </a:r>
                      <a:endParaRPr lang="en-US" sz="1300" dirty="0"/>
                    </a:p>
                  </a:txBody>
                  <a:tcPr marL="86726" marR="86726" marT="43363" marB="43363"/>
                </a:tc>
                <a:tc>
                  <a:txBody>
                    <a:bodyPr/>
                    <a:lstStyle/>
                    <a:p>
                      <a:r>
                        <a:rPr lang="en-US" sz="1300" dirty="0" smtClean="0"/>
                        <a:t>0.2</a:t>
                      </a:r>
                      <a:endParaRPr lang="en-US" sz="1300" dirty="0"/>
                    </a:p>
                  </a:txBody>
                  <a:tcPr marL="86726" marR="86726" marT="43363" marB="43363"/>
                </a:tc>
                <a:extLst>
                  <a:ext uri="{0D108BD9-81ED-4DB2-BD59-A6C34878D82A}">
                    <a16:rowId xmlns:a16="http://schemas.microsoft.com/office/drawing/2014/main" val="642166845"/>
                  </a:ext>
                </a:extLst>
              </a:tr>
              <a:tr h="3517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smtClean="0">
                          <a:solidFill>
                            <a:schemeClr val="bg1"/>
                          </a:solidFill>
                        </a:rPr>
                        <a:t>103</a:t>
                      </a:r>
                      <a:endParaRPr lang="en-US" sz="1300" dirty="0"/>
                    </a:p>
                  </a:txBody>
                  <a:tcPr marL="86726" marR="86726" marT="43363" marB="43363">
                    <a:solidFill>
                      <a:schemeClr val="tx2">
                        <a:lumMod val="75000"/>
                      </a:schemeClr>
                    </a:solidFill>
                  </a:tcPr>
                </a:tc>
                <a:tc>
                  <a:txBody>
                    <a:bodyPr/>
                    <a:lstStyle/>
                    <a:p>
                      <a:r>
                        <a:rPr lang="en-US" sz="1300" dirty="0" smtClean="0"/>
                        <a:t>0.2</a:t>
                      </a:r>
                      <a:endParaRPr lang="en-US" sz="1300" dirty="0"/>
                    </a:p>
                  </a:txBody>
                  <a:tcPr marL="86726" marR="86726" marT="43363" marB="43363"/>
                </a:tc>
                <a:tc>
                  <a:txBody>
                    <a:bodyPr/>
                    <a:lstStyle/>
                    <a:p>
                      <a:r>
                        <a:rPr lang="en-US" sz="1300" dirty="0" smtClean="0"/>
                        <a:t>0.2</a:t>
                      </a:r>
                      <a:endParaRPr lang="en-US" sz="1300" dirty="0"/>
                    </a:p>
                  </a:txBody>
                  <a:tcPr marL="86726" marR="86726" marT="43363" marB="43363"/>
                </a:tc>
                <a:tc>
                  <a:txBody>
                    <a:bodyPr/>
                    <a:lstStyle/>
                    <a:p>
                      <a:r>
                        <a:rPr lang="en-US" sz="1300" dirty="0" smtClean="0"/>
                        <a:t>0.95</a:t>
                      </a:r>
                      <a:endParaRPr lang="en-US" sz="1300" dirty="0"/>
                    </a:p>
                  </a:txBody>
                  <a:tcPr marL="86726" marR="86726" marT="43363" marB="43363"/>
                </a:tc>
                <a:tc>
                  <a:txBody>
                    <a:bodyPr/>
                    <a:lstStyle/>
                    <a:p>
                      <a:r>
                        <a:rPr lang="en-US" sz="1300" dirty="0" smtClean="0"/>
                        <a:t>0.2</a:t>
                      </a:r>
                      <a:endParaRPr lang="en-US" sz="1300" dirty="0"/>
                    </a:p>
                  </a:txBody>
                  <a:tcPr marL="86726" marR="86726" marT="43363" marB="43363"/>
                </a:tc>
                <a:extLst>
                  <a:ext uri="{0D108BD9-81ED-4DB2-BD59-A6C34878D82A}">
                    <a16:rowId xmlns:a16="http://schemas.microsoft.com/office/drawing/2014/main" val="929231885"/>
                  </a:ext>
                </a:extLst>
              </a:tr>
              <a:tr h="3517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smtClean="0">
                          <a:solidFill>
                            <a:schemeClr val="bg1"/>
                          </a:solidFill>
                        </a:rPr>
                        <a:t>…</a:t>
                      </a:r>
                      <a:endParaRPr lang="en-US" sz="1300" dirty="0">
                        <a:solidFill>
                          <a:schemeClr val="bg1"/>
                        </a:solidFill>
                      </a:endParaRPr>
                    </a:p>
                  </a:txBody>
                  <a:tcPr marL="86726" marR="86726" marT="43363" marB="43363">
                    <a:solidFill>
                      <a:schemeClr val="tx2">
                        <a:lumMod val="75000"/>
                      </a:schemeClr>
                    </a:solidFill>
                  </a:tcPr>
                </a:tc>
                <a:tc>
                  <a:txBody>
                    <a:bodyPr/>
                    <a:lstStyle/>
                    <a:p>
                      <a:r>
                        <a:rPr lang="en-US" sz="1300" dirty="0" smtClean="0"/>
                        <a:t>…</a:t>
                      </a:r>
                      <a:endParaRPr lang="en-US" sz="1300" dirty="0"/>
                    </a:p>
                  </a:txBody>
                  <a:tcPr marL="86726" marR="86726" marT="43363" marB="43363"/>
                </a:tc>
                <a:tc>
                  <a:txBody>
                    <a:bodyPr/>
                    <a:lstStyle/>
                    <a:p>
                      <a:r>
                        <a:rPr lang="en-US" sz="1300" dirty="0" smtClean="0"/>
                        <a:t>…</a:t>
                      </a:r>
                      <a:endParaRPr lang="en-US" sz="1300" dirty="0"/>
                    </a:p>
                  </a:txBody>
                  <a:tcPr marL="86726" marR="86726" marT="43363" marB="43363"/>
                </a:tc>
                <a:tc>
                  <a:txBody>
                    <a:bodyPr/>
                    <a:lstStyle/>
                    <a:p>
                      <a:r>
                        <a:rPr lang="en-US" sz="1300" dirty="0" smtClean="0"/>
                        <a:t>…</a:t>
                      </a:r>
                      <a:endParaRPr lang="en-US" sz="1300" dirty="0"/>
                    </a:p>
                  </a:txBody>
                  <a:tcPr marL="86726" marR="86726" marT="43363" marB="43363"/>
                </a:tc>
                <a:tc>
                  <a:txBody>
                    <a:bodyPr/>
                    <a:lstStyle/>
                    <a:p>
                      <a:r>
                        <a:rPr lang="en-US" sz="1300" dirty="0" smtClean="0"/>
                        <a:t>…</a:t>
                      </a:r>
                      <a:endParaRPr lang="en-US" sz="1300" dirty="0"/>
                    </a:p>
                  </a:txBody>
                  <a:tcPr marL="86726" marR="86726" marT="43363" marB="43363"/>
                </a:tc>
                <a:extLst>
                  <a:ext uri="{0D108BD9-81ED-4DB2-BD59-A6C34878D82A}">
                    <a16:rowId xmlns:a16="http://schemas.microsoft.com/office/drawing/2014/main" val="3813016882"/>
                  </a:ext>
                </a:extLst>
              </a:tr>
            </a:tbl>
          </a:graphicData>
        </a:graphic>
      </p:graphicFrame>
      <p:grpSp>
        <p:nvGrpSpPr>
          <p:cNvPr id="5" name="Group 4"/>
          <p:cNvGrpSpPr/>
          <p:nvPr/>
        </p:nvGrpSpPr>
        <p:grpSpPr>
          <a:xfrm>
            <a:off x="245797" y="3316775"/>
            <a:ext cx="1630102" cy="1625008"/>
            <a:chOff x="6367194" y="518876"/>
            <a:chExt cx="2014087" cy="200779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194" y="518876"/>
              <a:ext cx="2014087" cy="20077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5736" y="1209027"/>
              <a:ext cx="492166" cy="58510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3793" y="1236260"/>
              <a:ext cx="608164" cy="615604"/>
            </a:xfrm>
            <a:prstGeom prst="rect">
              <a:avLst/>
            </a:prstGeom>
          </p:spPr>
        </p:pic>
      </p:grpSp>
      <p:sp>
        <p:nvSpPr>
          <p:cNvPr id="13" name="Striped Right Arrow 12"/>
          <p:cNvSpPr/>
          <p:nvPr/>
        </p:nvSpPr>
        <p:spPr>
          <a:xfrm rot="15662174" flipV="1">
            <a:off x="224691" y="2867980"/>
            <a:ext cx="665129" cy="11782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iped Right Arrow 13"/>
          <p:cNvSpPr/>
          <p:nvPr/>
        </p:nvSpPr>
        <p:spPr>
          <a:xfrm rot="13055527" flipV="1">
            <a:off x="669703" y="2684901"/>
            <a:ext cx="2047179" cy="14596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086864" y="1312276"/>
            <a:ext cx="3538152" cy="1614616"/>
            <a:chOff x="5086864" y="1312276"/>
            <a:chExt cx="3538152" cy="1614616"/>
          </a:xfrm>
        </p:grpSpPr>
        <p:sp>
          <p:nvSpPr>
            <p:cNvPr id="15" name="Bent Arrow 14"/>
            <p:cNvSpPr/>
            <p:nvPr/>
          </p:nvSpPr>
          <p:spPr>
            <a:xfrm rot="5400000">
              <a:off x="4934465" y="1464675"/>
              <a:ext cx="1614616" cy="130981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396682" y="1811806"/>
              <a:ext cx="2228334" cy="338554"/>
            </a:xfrm>
            <a:prstGeom prst="rect">
              <a:avLst/>
            </a:prstGeom>
          </p:spPr>
          <p:txBody>
            <a:bodyPr wrap="square">
              <a:spAutoFit/>
            </a:bodyPr>
            <a:lstStyle/>
            <a:p>
              <a:r>
                <a:rPr lang="en-US" sz="1600" dirty="0" smtClean="0"/>
                <a:t>Training / Explorations</a:t>
              </a:r>
              <a:endParaRPr lang="en-US" sz="1600" dirty="0"/>
            </a:p>
          </p:txBody>
        </p:sp>
      </p:grpSp>
      <p:grpSp>
        <p:nvGrpSpPr>
          <p:cNvPr id="27" name="Group 26"/>
          <p:cNvGrpSpPr/>
          <p:nvPr/>
        </p:nvGrpSpPr>
        <p:grpSpPr>
          <a:xfrm>
            <a:off x="245798" y="2594326"/>
            <a:ext cx="3881256" cy="2347456"/>
            <a:chOff x="245798" y="2594326"/>
            <a:chExt cx="3881256" cy="2347456"/>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722" y="3316775"/>
              <a:ext cx="1601332" cy="159632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681" y="3357985"/>
              <a:ext cx="394550" cy="46905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2681" y="3868250"/>
              <a:ext cx="487413" cy="493376"/>
            </a:xfrm>
            <a:prstGeom prst="rect">
              <a:avLst/>
            </a:prstGeom>
          </p:spPr>
        </p:pic>
        <p:grpSp>
          <p:nvGrpSpPr>
            <p:cNvPr id="17" name="Group 16"/>
            <p:cNvGrpSpPr/>
            <p:nvPr/>
          </p:nvGrpSpPr>
          <p:grpSpPr>
            <a:xfrm>
              <a:off x="245798" y="3316774"/>
              <a:ext cx="1630102" cy="1625008"/>
              <a:chOff x="6367194" y="518876"/>
              <a:chExt cx="2014087" cy="2007793"/>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194" y="518876"/>
                <a:ext cx="2014087" cy="200779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5736" y="1209027"/>
                <a:ext cx="492166" cy="585104"/>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3793" y="1236260"/>
                <a:ext cx="608164" cy="615604"/>
              </a:xfrm>
              <a:prstGeom prst="rect">
                <a:avLst/>
              </a:prstGeom>
            </p:spPr>
          </p:pic>
        </p:grpSp>
        <p:sp>
          <p:nvSpPr>
            <p:cNvPr id="21" name="Striped Right Arrow 20"/>
            <p:cNvSpPr/>
            <p:nvPr/>
          </p:nvSpPr>
          <p:spPr>
            <a:xfrm rot="15662174" flipV="1">
              <a:off x="224692" y="2867979"/>
              <a:ext cx="665129" cy="11782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riped Right Arrow 21"/>
            <p:cNvSpPr/>
            <p:nvPr/>
          </p:nvSpPr>
          <p:spPr>
            <a:xfrm rot="13055527" flipV="1">
              <a:off x="669704" y="2684900"/>
              <a:ext cx="2047179" cy="14596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098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 Deep Q Networks</a:t>
            </a:r>
            <a:endParaRPr lang="en-US" dirty="0"/>
          </a:p>
        </p:txBody>
      </p:sp>
      <p:sp>
        <p:nvSpPr>
          <p:cNvPr id="3" name="Rectangle 2"/>
          <p:cNvSpPr/>
          <p:nvPr/>
        </p:nvSpPr>
        <p:spPr>
          <a:xfrm>
            <a:off x="311700" y="1200359"/>
            <a:ext cx="8520600" cy="2246769"/>
          </a:xfrm>
          <a:prstGeom prst="rect">
            <a:avLst/>
          </a:prstGeom>
        </p:spPr>
        <p:txBody>
          <a:bodyPr wrap="square">
            <a:spAutoFit/>
          </a:bodyPr>
          <a:lstStyle/>
          <a:p>
            <a:pPr marL="285750" indent="-285750">
              <a:buFont typeface="Arial" panose="020B0604020202020204" pitchFamily="34" charset="0"/>
              <a:buChar char="•"/>
            </a:pPr>
            <a:r>
              <a:rPr lang="en-US" sz="1800" dirty="0" smtClean="0">
                <a:latin typeface="Calibri" panose="020F0502020204030204" pitchFamily="34" charset="0"/>
              </a:rPr>
              <a:t>Doesn’t </a:t>
            </a:r>
            <a:r>
              <a:rPr lang="en-US" sz="1800" dirty="0">
                <a:latin typeface="Calibri" panose="020F0502020204030204" pitchFamily="34" charset="0"/>
              </a:rPr>
              <a:t>scale well</a:t>
            </a:r>
            <a:r>
              <a:rPr lang="en-US" sz="1800" dirty="0" smtClean="0">
                <a:latin typeface="Calibri" panose="020F0502020204030204" pitchFamily="34" charset="0"/>
              </a:rPr>
              <a:t>.</a:t>
            </a:r>
            <a:r>
              <a:rPr lang="en-US" sz="1800" dirty="0">
                <a:latin typeface="Calibri" panose="020F0502020204030204" pitchFamily="34" charset="0"/>
              </a:rPr>
              <a:t> </a:t>
            </a:r>
          </a:p>
          <a:p>
            <a:pPr marL="285750" indent="-285750">
              <a:buFont typeface="Arial" panose="020B0604020202020204" pitchFamily="34" charset="0"/>
              <a:buChar char="•"/>
            </a:pPr>
            <a:r>
              <a:rPr lang="en-US" sz="1800" dirty="0">
                <a:latin typeface="Calibri" panose="020F0502020204030204" pitchFamily="34" charset="0"/>
              </a:rPr>
              <a:t>Deep learning is basically just a universal approximation machine which can understand and come up with abstract representations.</a:t>
            </a:r>
          </a:p>
          <a:p>
            <a:pPr marL="285750" indent="-285750">
              <a:buFont typeface="Arial" panose="020B0604020202020204" pitchFamily="34" charset="0"/>
              <a:buChar char="•"/>
            </a:pPr>
            <a:r>
              <a:rPr lang="en-US" sz="1800" dirty="0">
                <a:latin typeface="Calibri" panose="020F0502020204030204" pitchFamily="34" charset="0"/>
              </a:rPr>
              <a:t>Deep learning can be used to approximate Q values, and it can also easily learn optimal Q values by using gradient descent.</a:t>
            </a:r>
          </a:p>
          <a:p>
            <a:pPr marL="285750" indent="-285750">
              <a:buFont typeface="Arial" panose="020B0604020202020204" pitchFamily="34" charset="0"/>
              <a:buChar char="•"/>
            </a:pPr>
            <a:r>
              <a:rPr lang="en-US" sz="1800" dirty="0">
                <a:latin typeface="Calibri" panose="020F0502020204030204" pitchFamily="34" charset="0"/>
              </a:rPr>
              <a:t>Now it becomes Deep Q learning </a:t>
            </a:r>
          </a:p>
          <a:p>
            <a:pPr marL="285750" indent="-285750">
              <a:buFont typeface="Arial" panose="020B0604020202020204" pitchFamily="34" charset="0"/>
              <a:buChar char="•"/>
            </a:pPr>
            <a:r>
              <a:rPr lang="en-US" sz="1800" dirty="0">
                <a:latin typeface="Calibri" panose="020F0502020204030204" pitchFamily="34" charset="0"/>
              </a:rPr>
              <a:t>Google has a patent on some elements of Deep Q learning </a:t>
            </a:r>
            <a:r>
              <a:rPr lang="en-US" sz="1800" dirty="0" smtClean="0">
                <a:latin typeface="Calibri" panose="020F0502020204030204" pitchFamily="34" charset="0"/>
              </a:rPr>
              <a:t>BTW</a:t>
            </a:r>
          </a:p>
          <a:p>
            <a:endParaRPr lang="en-US" dirty="0">
              <a:latin typeface="Calibri" panose="020F0502020204030204" pitchFamily="34" charset="0"/>
            </a:endParaRPr>
          </a:p>
        </p:txBody>
      </p:sp>
    </p:spTree>
    <p:extLst>
      <p:ext uri="{BB962C8B-B14F-4D97-AF65-F5344CB8AC3E}">
        <p14:creationId xmlns:p14="http://schemas.microsoft.com/office/powerpoint/2010/main" val="18955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Further Notions </a:t>
            </a:r>
            <a:endParaRPr dirty="0"/>
          </a:p>
        </p:txBody>
      </p:sp>
      <p:sp>
        <p:nvSpPr>
          <p:cNvPr id="106" name="Shape 106"/>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_ _ _ _ _ _ _ _ _ _ _ _ _ _ _ _ _</a:t>
            </a:r>
            <a:endParaRPr/>
          </a:p>
        </p:txBody>
      </p:sp>
      <p:sp>
        <p:nvSpPr>
          <p:cNvPr id="107" name="Shape 10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r>
              <a:rPr lang="en-US" dirty="0"/>
              <a:t>Exploration vs Exploitation</a:t>
            </a:r>
          </a:p>
          <a:p>
            <a:pPr>
              <a:spcBef>
                <a:spcPts val="1600"/>
              </a:spcBef>
            </a:pPr>
            <a:r>
              <a:rPr lang="en-US" dirty="0"/>
              <a:t>On Policy and Off Policy</a:t>
            </a:r>
          </a:p>
          <a:p>
            <a:pPr marL="457200" lvl="0" indent="-342900" rtl="0">
              <a:spcBef>
                <a:spcPts val="1600"/>
              </a:spcBef>
              <a:spcAft>
                <a:spcPts val="0"/>
              </a:spcAft>
              <a:buSzPts val="1800"/>
              <a:buChar char="●"/>
            </a:pPr>
            <a:r>
              <a:rPr lang="en" dirty="0" smtClean="0"/>
              <a:t>Model Free and Model Based Algorithms </a:t>
            </a:r>
            <a:endParaRPr dirty="0"/>
          </a:p>
          <a:p>
            <a:pPr lvl="0">
              <a:spcBef>
                <a:spcPts val="1600"/>
              </a:spcBef>
              <a:spcAft>
                <a:spcPts val="1600"/>
              </a:spcAft>
            </a:pPr>
            <a:r>
              <a:rPr lang="en-US" dirty="0"/>
              <a:t>Monte Carlo </a:t>
            </a:r>
            <a:r>
              <a:rPr lang="en-US" dirty="0" smtClean="0"/>
              <a:t>methods</a:t>
            </a:r>
          </a:p>
          <a:p>
            <a:pPr lvl="0">
              <a:spcBef>
                <a:spcPts val="1600"/>
              </a:spcBef>
              <a:spcAft>
                <a:spcPts val="1600"/>
              </a:spcAft>
            </a:pPr>
            <a:r>
              <a:rPr lang="en-US" dirty="0"/>
              <a:t>discount </a:t>
            </a:r>
            <a:r>
              <a:rPr lang="en-US" dirty="0" smtClean="0"/>
              <a:t>factor</a:t>
            </a:r>
          </a:p>
          <a:p>
            <a:pPr lvl="0">
              <a:spcBef>
                <a:spcPts val="1600"/>
              </a:spcBef>
              <a:spcAft>
                <a:spcPts val="1600"/>
              </a:spcAft>
            </a:pPr>
            <a:r>
              <a:rPr lang="en-US" dirty="0" smtClean="0"/>
              <a:t>TD </a:t>
            </a:r>
            <a:r>
              <a:rPr lang="en-US" dirty="0"/>
              <a:t>(temporal difference) algorithms</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65500" y="3086100"/>
            <a:ext cx="4045200" cy="1333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 only real valuable thing is Intuition </a:t>
            </a:r>
            <a:br>
              <a:rPr lang="en"/>
            </a:br>
            <a:endParaRPr/>
          </a:p>
          <a:p>
            <a:pPr marL="457200" lvl="0" indent="-317500" algn="r">
              <a:spcBef>
                <a:spcPts val="0"/>
              </a:spcBef>
              <a:spcAft>
                <a:spcPts val="0"/>
              </a:spcAft>
              <a:buSzPts val="1400"/>
              <a:buChar char="-"/>
            </a:pPr>
            <a:r>
              <a:rPr lang="en" sz="1400"/>
              <a:t>Albert Einstein</a:t>
            </a:r>
            <a:endParaRPr sz="1400"/>
          </a:p>
        </p:txBody>
      </p:sp>
      <p:sp>
        <p:nvSpPr>
          <p:cNvPr id="66" name="Shape 6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rtl="0">
              <a:spcBef>
                <a:spcPts val="0"/>
              </a:spcBef>
              <a:spcAft>
                <a:spcPts val="0"/>
              </a:spcAft>
              <a:buSzPts val="1800"/>
              <a:buChar char="●"/>
            </a:pPr>
            <a:r>
              <a:rPr lang="en" dirty="0" smtClean="0"/>
              <a:t>Introduction</a:t>
            </a:r>
            <a:endParaRPr dirty="0" smtClean="0"/>
          </a:p>
          <a:p>
            <a:pPr>
              <a:spcBef>
                <a:spcPts val="1600"/>
              </a:spcBef>
            </a:pPr>
            <a:r>
              <a:rPr lang="en-US" dirty="0"/>
              <a:t>Elements of RL</a:t>
            </a:r>
          </a:p>
          <a:p>
            <a:pPr marL="457200" lvl="0" indent="-342900" rtl="0">
              <a:spcBef>
                <a:spcPts val="1600"/>
              </a:spcBef>
              <a:spcAft>
                <a:spcPts val="0"/>
              </a:spcAft>
              <a:buSzPts val="1800"/>
              <a:buChar char="●"/>
            </a:pPr>
            <a:r>
              <a:rPr lang="en" dirty="0" smtClean="0"/>
              <a:t>Markov </a:t>
            </a:r>
            <a:r>
              <a:rPr lang="en" dirty="0"/>
              <a:t>Decision Processes</a:t>
            </a:r>
            <a:endParaRPr dirty="0"/>
          </a:p>
          <a:p>
            <a:pPr marL="457200" lvl="0" indent="-342900" rtl="0">
              <a:spcBef>
                <a:spcPts val="1600"/>
              </a:spcBef>
              <a:spcAft>
                <a:spcPts val="0"/>
              </a:spcAft>
              <a:buSzPts val="1800"/>
              <a:buChar char="●"/>
            </a:pPr>
            <a:r>
              <a:rPr lang="en" dirty="0" smtClean="0"/>
              <a:t>Q </a:t>
            </a:r>
            <a:r>
              <a:rPr lang="en" dirty="0"/>
              <a:t>Learning</a:t>
            </a:r>
            <a:endParaRPr dirty="0"/>
          </a:p>
          <a:p>
            <a:pPr marL="457200" lvl="0" indent="-342900">
              <a:spcBef>
                <a:spcPts val="1600"/>
              </a:spcBef>
              <a:spcAft>
                <a:spcPts val="0"/>
              </a:spcAft>
              <a:buSzPts val="1800"/>
              <a:buChar char="●"/>
            </a:pPr>
            <a:r>
              <a:rPr lang="en" dirty="0"/>
              <a:t>Some more Intuitions</a:t>
            </a:r>
            <a:endParaRPr dirty="0"/>
          </a:p>
          <a:p>
            <a:pPr marL="457200" lvl="0" indent="-342900">
              <a:spcBef>
                <a:spcPts val="1600"/>
              </a:spcBef>
              <a:spcAft>
                <a:spcPts val="1600"/>
              </a:spcAft>
              <a:buSzPts val="1800"/>
              <a:buChar char="●"/>
            </a:pPr>
            <a:r>
              <a:rPr lang="en" dirty="0"/>
              <a:t>What’s Next</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743867">
            <a:off x="92245" y="583178"/>
            <a:ext cx="4808940" cy="613200"/>
          </a:xfrm>
        </p:spPr>
        <p:txBody>
          <a:bodyPr/>
          <a:lstStyle/>
          <a:p>
            <a:r>
              <a:rPr lang="en-US" dirty="0" smtClean="0"/>
              <a:t>Exploration vs Exploitation</a:t>
            </a:r>
            <a:endParaRPr lang="en-US" dirty="0"/>
          </a:p>
        </p:txBody>
      </p:sp>
      <p:sp>
        <p:nvSpPr>
          <p:cNvPr id="3" name="Title 1"/>
          <p:cNvSpPr txBox="1">
            <a:spLocks/>
          </p:cNvSpPr>
          <p:nvPr/>
        </p:nvSpPr>
        <p:spPr>
          <a:xfrm>
            <a:off x="2986908" y="2063737"/>
            <a:ext cx="3007017" cy="6132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r>
              <a:rPr lang="en-US" dirty="0" smtClean="0"/>
              <a:t>Value </a:t>
            </a:r>
            <a:r>
              <a:rPr lang="en-US" dirty="0"/>
              <a:t>Networks</a:t>
            </a:r>
            <a:endParaRPr lang="en-US" dirty="0"/>
          </a:p>
        </p:txBody>
      </p:sp>
      <p:sp>
        <p:nvSpPr>
          <p:cNvPr id="4" name="Title 1"/>
          <p:cNvSpPr txBox="1">
            <a:spLocks/>
          </p:cNvSpPr>
          <p:nvPr/>
        </p:nvSpPr>
        <p:spPr>
          <a:xfrm rot="17386238">
            <a:off x="-448178" y="2667587"/>
            <a:ext cx="3671672" cy="6132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r>
              <a:rPr lang="en-US" dirty="0" smtClean="0"/>
              <a:t>Experience Replay</a:t>
            </a:r>
            <a:endParaRPr lang="en-US" dirty="0"/>
          </a:p>
        </p:txBody>
      </p:sp>
      <p:sp>
        <p:nvSpPr>
          <p:cNvPr id="5" name="Rectangle 4"/>
          <p:cNvSpPr/>
          <p:nvPr/>
        </p:nvSpPr>
        <p:spPr>
          <a:xfrm>
            <a:off x="5156253" y="3986784"/>
            <a:ext cx="5026403" cy="1015663"/>
          </a:xfrm>
          <a:prstGeom prst="rect">
            <a:avLst/>
          </a:prstGeom>
        </p:spPr>
        <p:txBody>
          <a:bodyPr wrap="square">
            <a:spAutoFit/>
          </a:bodyPr>
          <a:lstStyle/>
          <a:p>
            <a:r>
              <a:rPr lang="en-US" sz="3000" dirty="0">
                <a:solidFill>
                  <a:schemeClr val="dk1"/>
                </a:solidFill>
                <a:latin typeface="Old Standard TT"/>
                <a:ea typeface="Old Standard TT"/>
                <a:cs typeface="Old Standard TT"/>
                <a:sym typeface="Old Standard TT"/>
              </a:rPr>
              <a:t>Prioritized Experience </a:t>
            </a:r>
            <a:r>
              <a:rPr lang="en-US" sz="3000" dirty="0">
                <a:solidFill>
                  <a:schemeClr val="dk1"/>
                </a:solidFill>
                <a:latin typeface="Old Standard TT"/>
                <a:ea typeface="Old Standard TT"/>
                <a:cs typeface="Old Standard TT"/>
              </a:rPr>
              <a:t>Replay</a:t>
            </a:r>
          </a:p>
        </p:txBody>
      </p:sp>
      <p:sp>
        <p:nvSpPr>
          <p:cNvPr id="7" name="Rectangle 6"/>
          <p:cNvSpPr/>
          <p:nvPr/>
        </p:nvSpPr>
        <p:spPr>
          <a:xfrm rot="20759604">
            <a:off x="5077497" y="393363"/>
            <a:ext cx="3318537" cy="553998"/>
          </a:xfrm>
          <a:prstGeom prst="rect">
            <a:avLst/>
          </a:prstGeom>
        </p:spPr>
        <p:txBody>
          <a:bodyPr wrap="none">
            <a:spAutoFit/>
          </a:bodyPr>
          <a:lstStyle/>
          <a:p>
            <a:r>
              <a:rPr lang="en-US" sz="3000" dirty="0">
                <a:solidFill>
                  <a:schemeClr val="dk1"/>
                </a:solidFill>
                <a:latin typeface="Old Standard TT"/>
                <a:ea typeface="Old Standard TT"/>
                <a:cs typeface="Old Standard TT"/>
                <a:sym typeface="Old Standard TT"/>
              </a:rPr>
              <a:t>Continuous control</a:t>
            </a:r>
          </a:p>
        </p:txBody>
      </p:sp>
      <p:sp>
        <p:nvSpPr>
          <p:cNvPr id="8" name="Rectangle 7"/>
          <p:cNvSpPr/>
          <p:nvPr/>
        </p:nvSpPr>
        <p:spPr>
          <a:xfrm>
            <a:off x="1867869" y="3218718"/>
            <a:ext cx="3717684" cy="553998"/>
          </a:xfrm>
          <a:prstGeom prst="rect">
            <a:avLst/>
          </a:prstGeom>
        </p:spPr>
        <p:txBody>
          <a:bodyPr wrap="none">
            <a:spAutoFit/>
          </a:bodyPr>
          <a:lstStyle/>
          <a:p>
            <a:r>
              <a:rPr lang="en-US" sz="3000" dirty="0" err="1" smtClean="0">
                <a:solidFill>
                  <a:schemeClr val="dk1"/>
                </a:solidFill>
                <a:latin typeface="Old Standard TT"/>
                <a:ea typeface="Old Standard TT"/>
                <a:cs typeface="Old Standard TT"/>
                <a:sym typeface="Old Standard TT"/>
              </a:rPr>
              <a:t>Hierarchial</a:t>
            </a:r>
            <a:r>
              <a:rPr lang="en-US" sz="3000" dirty="0" smtClean="0">
                <a:solidFill>
                  <a:schemeClr val="dk1"/>
                </a:solidFill>
                <a:latin typeface="Old Standard TT"/>
                <a:ea typeface="Old Standard TT"/>
                <a:cs typeface="Old Standard TT"/>
                <a:sym typeface="Old Standard TT"/>
              </a:rPr>
              <a:t> Learning</a:t>
            </a:r>
            <a:endParaRPr lang="en-US" sz="3200" dirty="0"/>
          </a:p>
        </p:txBody>
      </p:sp>
      <p:sp>
        <p:nvSpPr>
          <p:cNvPr id="10" name="Rectangle 9"/>
          <p:cNvSpPr/>
          <p:nvPr/>
        </p:nvSpPr>
        <p:spPr>
          <a:xfrm>
            <a:off x="5223766" y="2742902"/>
            <a:ext cx="3733714" cy="553998"/>
          </a:xfrm>
          <a:prstGeom prst="rect">
            <a:avLst/>
          </a:prstGeom>
        </p:spPr>
        <p:txBody>
          <a:bodyPr wrap="none">
            <a:spAutoFit/>
          </a:bodyPr>
          <a:lstStyle/>
          <a:p>
            <a:r>
              <a:rPr lang="en-US" sz="3000" dirty="0">
                <a:solidFill>
                  <a:schemeClr val="dk1"/>
                </a:solidFill>
                <a:latin typeface="Old Standard TT"/>
                <a:ea typeface="Old Standard TT"/>
                <a:cs typeface="Old Standard TT"/>
                <a:sym typeface="Old Standard TT"/>
              </a:rPr>
              <a:t>Monte Carlo Methods</a:t>
            </a:r>
            <a:endParaRPr lang="en-US" sz="3000" dirty="0">
              <a:solidFill>
                <a:schemeClr val="dk1"/>
              </a:solidFill>
              <a:latin typeface="Old Standard TT"/>
              <a:ea typeface="Old Standard TT"/>
              <a:cs typeface="Old Standard TT"/>
              <a:sym typeface="Old Standard TT"/>
            </a:endParaRPr>
          </a:p>
        </p:txBody>
      </p:sp>
      <p:sp>
        <p:nvSpPr>
          <p:cNvPr id="11" name="Title 1"/>
          <p:cNvSpPr txBox="1">
            <a:spLocks/>
          </p:cNvSpPr>
          <p:nvPr/>
        </p:nvSpPr>
        <p:spPr>
          <a:xfrm>
            <a:off x="1552094" y="4346909"/>
            <a:ext cx="3671672" cy="6132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r>
              <a:rPr lang="en-US" dirty="0" smtClean="0"/>
              <a:t>TD(</a:t>
            </a:r>
            <a:r>
              <a:rPr lang="el-GR" dirty="0" smtClean="0"/>
              <a:t>λ</a:t>
            </a:r>
            <a:r>
              <a:rPr lang="en-US" dirty="0" smtClean="0"/>
              <a:t>) Algorithms</a:t>
            </a:r>
            <a:endParaRPr lang="en-US" dirty="0"/>
          </a:p>
        </p:txBody>
      </p:sp>
      <p:sp>
        <p:nvSpPr>
          <p:cNvPr id="12" name="Rectangle 11"/>
          <p:cNvSpPr/>
          <p:nvPr/>
        </p:nvSpPr>
        <p:spPr>
          <a:xfrm rot="879989">
            <a:off x="5606555" y="1584893"/>
            <a:ext cx="3430747" cy="553998"/>
          </a:xfrm>
          <a:prstGeom prst="rect">
            <a:avLst/>
          </a:prstGeom>
        </p:spPr>
        <p:txBody>
          <a:bodyPr wrap="none">
            <a:spAutoFit/>
          </a:bodyPr>
          <a:lstStyle/>
          <a:p>
            <a:pPr>
              <a:buClr>
                <a:schemeClr val="dk1"/>
              </a:buClr>
              <a:buSzPts val="3000"/>
            </a:pPr>
            <a:r>
              <a:rPr lang="en-US" sz="3000" dirty="0">
                <a:solidFill>
                  <a:schemeClr val="dk1"/>
                </a:solidFill>
                <a:latin typeface="Old Standard TT"/>
                <a:ea typeface="Old Standard TT"/>
                <a:cs typeface="Old Standard TT"/>
                <a:sym typeface="Old Standard TT"/>
              </a:rPr>
              <a:t>Actor Critic Models</a:t>
            </a:r>
            <a:endParaRPr lang="en-US" sz="3000" dirty="0">
              <a:solidFill>
                <a:schemeClr val="dk1"/>
              </a:solidFill>
              <a:latin typeface="Old Standard TT"/>
              <a:ea typeface="Old Standard TT"/>
              <a:cs typeface="Old Standard TT"/>
              <a:sym typeface="Old Standard TT"/>
            </a:endParaRPr>
          </a:p>
        </p:txBody>
      </p:sp>
      <p:sp>
        <p:nvSpPr>
          <p:cNvPr id="13" name="Title 1"/>
          <p:cNvSpPr txBox="1">
            <a:spLocks/>
          </p:cNvSpPr>
          <p:nvPr/>
        </p:nvSpPr>
        <p:spPr>
          <a:xfrm>
            <a:off x="2319033" y="1227268"/>
            <a:ext cx="3007017" cy="6132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r>
              <a:rPr lang="en-US" dirty="0" smtClean="0"/>
              <a:t>Policy Gradient</a:t>
            </a:r>
            <a:endParaRPr lang="en-US" dirty="0"/>
          </a:p>
        </p:txBody>
      </p:sp>
    </p:spTree>
    <p:extLst>
      <p:ext uri="{BB962C8B-B14F-4D97-AF65-F5344CB8AC3E}">
        <p14:creationId xmlns:p14="http://schemas.microsoft.com/office/powerpoint/2010/main" val="353874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Learning – Monkey and Bananas</a:t>
            </a:r>
            <a:endParaRPr lang="en-US" dirty="0"/>
          </a:p>
        </p:txBody>
      </p:sp>
      <p:pic>
        <p:nvPicPr>
          <p:cNvPr id="4" name="Picture 3"/>
          <p:cNvPicPr>
            <a:picLocks noChangeAspect="1"/>
          </p:cNvPicPr>
          <p:nvPr/>
        </p:nvPicPr>
        <p:blipFill>
          <a:blip r:embed="rId2"/>
          <a:stretch>
            <a:fillRect/>
          </a:stretch>
        </p:blipFill>
        <p:spPr>
          <a:xfrm>
            <a:off x="499345" y="1194931"/>
            <a:ext cx="6191250" cy="3505200"/>
          </a:xfrm>
          <a:prstGeom prst="rect">
            <a:avLst/>
          </a:prstGeom>
        </p:spPr>
      </p:pic>
    </p:spTree>
    <p:extLst>
      <p:ext uri="{BB962C8B-B14F-4D97-AF65-F5344CB8AC3E}">
        <p14:creationId xmlns:p14="http://schemas.microsoft.com/office/powerpoint/2010/main" val="1899444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Gradient – Tic Tac Toe</a:t>
            </a:r>
            <a:endParaRPr lang="en-US" dirty="0"/>
          </a:p>
        </p:txBody>
      </p:sp>
      <p:pic>
        <p:nvPicPr>
          <p:cNvPr id="3" name="Picture 2"/>
          <p:cNvPicPr>
            <a:picLocks noChangeAspect="1"/>
          </p:cNvPicPr>
          <p:nvPr/>
        </p:nvPicPr>
        <p:blipFill>
          <a:blip r:embed="rId2"/>
          <a:stretch>
            <a:fillRect/>
          </a:stretch>
        </p:blipFill>
        <p:spPr>
          <a:xfrm>
            <a:off x="311700" y="1058226"/>
            <a:ext cx="7411359" cy="3751770"/>
          </a:xfrm>
          <a:prstGeom prst="rect">
            <a:avLst/>
          </a:prstGeom>
        </p:spPr>
      </p:pic>
    </p:spTree>
    <p:extLst>
      <p:ext uri="{BB962C8B-B14F-4D97-AF65-F5344CB8AC3E}">
        <p14:creationId xmlns:p14="http://schemas.microsoft.com/office/powerpoint/2010/main" val="4058772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BaghChal</a:t>
            </a:r>
            <a:endParaRPr lang="en-US" dirty="0"/>
          </a:p>
        </p:txBody>
      </p:sp>
      <p:pic>
        <p:nvPicPr>
          <p:cNvPr id="3" name="Picture 2"/>
          <p:cNvPicPr>
            <a:picLocks noChangeAspect="1"/>
          </p:cNvPicPr>
          <p:nvPr/>
        </p:nvPicPr>
        <p:blipFill>
          <a:blip r:embed="rId2"/>
          <a:stretch>
            <a:fillRect/>
          </a:stretch>
        </p:blipFill>
        <p:spPr>
          <a:xfrm>
            <a:off x="130958" y="1279884"/>
            <a:ext cx="8882083" cy="2981219"/>
          </a:xfrm>
          <a:prstGeom prst="rect">
            <a:avLst/>
          </a:prstGeom>
        </p:spPr>
      </p:pic>
    </p:spTree>
    <p:extLst>
      <p:ext uri="{BB962C8B-B14F-4D97-AF65-F5344CB8AC3E}">
        <p14:creationId xmlns:p14="http://schemas.microsoft.com/office/powerpoint/2010/main" val="1303482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BaghChal</a:t>
            </a:r>
            <a:endParaRPr lang="en-US" dirty="0"/>
          </a:p>
        </p:txBody>
      </p:sp>
      <p:pic>
        <p:nvPicPr>
          <p:cNvPr id="4" name="Picture 3"/>
          <p:cNvPicPr>
            <a:picLocks noChangeAspect="1"/>
          </p:cNvPicPr>
          <p:nvPr/>
        </p:nvPicPr>
        <p:blipFill>
          <a:blip r:embed="rId2"/>
          <a:stretch>
            <a:fillRect/>
          </a:stretch>
        </p:blipFill>
        <p:spPr>
          <a:xfrm>
            <a:off x="108038" y="1058225"/>
            <a:ext cx="8927924" cy="3701822"/>
          </a:xfrm>
          <a:prstGeom prst="rect">
            <a:avLst/>
          </a:prstGeom>
        </p:spPr>
      </p:pic>
    </p:spTree>
    <p:extLst>
      <p:ext uri="{BB962C8B-B14F-4D97-AF65-F5344CB8AC3E}">
        <p14:creationId xmlns:p14="http://schemas.microsoft.com/office/powerpoint/2010/main" val="1019435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t>Where to Start</a:t>
            </a:r>
            <a:endParaRPr dirty="0"/>
          </a:p>
        </p:txBody>
      </p:sp>
      <p:sp>
        <p:nvSpPr>
          <p:cNvPr id="119" name="Shape 119"/>
          <p:cNvSpPr txBox="1">
            <a:spLocks noGrp="1"/>
          </p:cNvSpPr>
          <p:nvPr>
            <p:ph type="body" idx="1"/>
          </p:nvPr>
        </p:nvSpPr>
        <p:spPr>
          <a:xfrm>
            <a:off x="311700" y="1171675"/>
            <a:ext cx="8377800" cy="3397200"/>
          </a:xfrm>
          <a:prstGeom prst="rect">
            <a:avLst/>
          </a:prstGeom>
        </p:spPr>
        <p:txBody>
          <a:bodyPr spcFirstLastPara="1" wrap="square" lIns="91425" tIns="91425" rIns="91425" bIns="91425" anchor="t" anchorCtr="0">
            <a:noAutofit/>
          </a:bodyPr>
          <a:lstStyle/>
          <a:p>
            <a:pPr lvl="0" indent="-330200">
              <a:buSzPts val="1600"/>
            </a:pPr>
            <a:r>
              <a:rPr lang="en-US" sz="1600" dirty="0" smtClean="0"/>
              <a:t>Basic Literature: </a:t>
            </a:r>
            <a:r>
              <a:rPr lang="en-US" dirty="0">
                <a:hlinkClick r:id="rId3"/>
              </a:rPr>
              <a:t>https://joshgreaves.com/reinforcement-learning/introduction-to-reinforcement-learning/</a:t>
            </a:r>
            <a:r>
              <a:rPr lang="en-US" dirty="0"/>
              <a:t>&gt; </a:t>
            </a:r>
            <a:endParaRPr lang="en-US" sz="1600" dirty="0" smtClean="0"/>
          </a:p>
          <a:p>
            <a:pPr lvl="0" indent="-330200">
              <a:buSzPts val="1600"/>
            </a:pPr>
            <a:r>
              <a:rPr lang="en-US" sz="1600" dirty="0"/>
              <a:t>Q</a:t>
            </a:r>
            <a:r>
              <a:rPr lang="en-US" sz="1600" dirty="0" smtClean="0"/>
              <a:t> Learning. : </a:t>
            </a:r>
            <a:r>
              <a:rPr lang="en-US" dirty="0">
                <a:hlinkClick r:id="rId4"/>
              </a:rPr>
              <a:t>http://people.revoledu.com/kardi/tutorial/ReinforcementLearning/</a:t>
            </a:r>
            <a:endParaRPr sz="1600" dirty="0"/>
          </a:p>
          <a:p>
            <a:pPr lvl="0" indent="-330200">
              <a:buSzPts val="1600"/>
            </a:pPr>
            <a:r>
              <a:rPr lang="en-US" sz="1600" dirty="0" smtClean="0"/>
              <a:t>Deep Q learning. : </a:t>
            </a:r>
            <a:r>
              <a:rPr lang="en-US" dirty="0">
                <a:hlinkClick r:id="rId5"/>
              </a:rPr>
              <a:t>https://ai.intel.com/demystifying-deep-reinforcement-learning/</a:t>
            </a:r>
            <a:r>
              <a:rPr lang="en-US" dirty="0"/>
              <a:t>        </a:t>
            </a:r>
            <a:endParaRPr sz="1600" dirty="0"/>
          </a:p>
          <a:p>
            <a:pPr lvl="0" indent="-330200">
              <a:buSzPts val="1600"/>
            </a:pPr>
            <a:r>
              <a:rPr lang="en" sz="1600" dirty="0" smtClean="0"/>
              <a:t>Intermediate Literature. </a:t>
            </a:r>
          </a:p>
          <a:p>
            <a:pPr lvl="1" indent="-330200">
              <a:buSzPts val="1600"/>
            </a:pPr>
            <a:r>
              <a:rPr lang="en-US" dirty="0" smtClean="0"/>
              <a:t>455-page </a:t>
            </a:r>
            <a:r>
              <a:rPr lang="en-US" dirty="0"/>
              <a:t>free book: Reinforcement Learning: An Introduction (2nd Edition) by Richard S. Sutton and Andrew G. </a:t>
            </a:r>
            <a:r>
              <a:rPr lang="en-US" dirty="0" err="1"/>
              <a:t>Barto</a:t>
            </a:r>
            <a:r>
              <a:rPr lang="en-US" dirty="0"/>
              <a:t> (2016</a:t>
            </a:r>
            <a:r>
              <a:rPr lang="en-US" dirty="0" smtClean="0"/>
              <a:t>)</a:t>
            </a:r>
          </a:p>
          <a:p>
            <a:pPr lvl="1" indent="-330200">
              <a:buSzPts val="1600"/>
            </a:pPr>
            <a:r>
              <a:rPr lang="en-US" dirty="0">
                <a:hlinkClick r:id="rId6"/>
              </a:rPr>
              <a:t>David Silver's Reinforcement Learning Course</a:t>
            </a:r>
            <a:endParaRPr lang="en" sz="1400" dirty="0" smtClean="0"/>
          </a:p>
          <a:p>
            <a:pPr marL="457200" lvl="0" indent="-330200" rtl="0">
              <a:spcBef>
                <a:spcPts val="0"/>
              </a:spcBef>
              <a:spcAft>
                <a:spcPts val="0"/>
              </a:spcAft>
              <a:buSzPts val="1600"/>
              <a:buChar char="●"/>
            </a:pPr>
            <a:r>
              <a:rPr lang="en" sz="1600" dirty="0" smtClean="0"/>
              <a:t>Policy Gradients, Actor-Critic Methods . . . . </a:t>
            </a:r>
          </a:p>
          <a:p>
            <a:pPr lvl="0" indent="-330200">
              <a:buSzPts val="1600"/>
            </a:pPr>
            <a:r>
              <a:rPr lang="en" sz="1600" dirty="0" smtClean="0"/>
              <a:t>Further Resources: </a:t>
            </a:r>
            <a:r>
              <a:rPr lang="en-US" dirty="0">
                <a:hlinkClick r:id="rId7"/>
              </a:rPr>
              <a:t>https://github.com/aikorea/awesome-rl</a:t>
            </a:r>
            <a:r>
              <a:rPr lang="en" sz="1600" dirty="0"/>
              <a:t/>
            </a:r>
            <a:br>
              <a:rPr lang="en" sz="1600" dirty="0"/>
            </a:br>
            <a:r>
              <a:rPr lang="en" sz="1600" dirty="0"/>
              <a:t/>
            </a:r>
            <a:br>
              <a:rPr lang="en" sz="1600" dirty="0"/>
            </a:br>
            <a:r>
              <a:rPr lang="en" sz="1600" dirty="0"/>
              <a:t/>
            </a:r>
            <a:br>
              <a:rPr lang="en" sz="1600" dirty="0"/>
            </a:br>
            <a:endParaRPr sz="1600" dirty="0"/>
          </a:p>
          <a:p>
            <a:pPr marL="457200" lvl="0" indent="-330200" rtl="0">
              <a:spcBef>
                <a:spcPts val="0"/>
              </a:spcBef>
              <a:spcAft>
                <a:spcPts val="0"/>
              </a:spcAft>
              <a:buSzPts val="1600"/>
              <a:buChar char="●"/>
            </a:pPr>
            <a:r>
              <a:rPr lang="en" sz="1600" dirty="0"/>
              <a:t>If the state possesses Markov Property (One Step Dynamics)</a:t>
            </a:r>
            <a:endParaRPr sz="1600" dirty="0"/>
          </a:p>
          <a:p>
            <a:pPr marL="457200" lvl="0" indent="-330200" rtl="0">
              <a:spcBef>
                <a:spcPts val="0"/>
              </a:spcBef>
              <a:spcAft>
                <a:spcPts val="0"/>
              </a:spcAft>
              <a:buSzPts val="1600"/>
              <a:buChar char="●"/>
            </a:pPr>
            <a:endParaRPr sz="1600" dirty="0"/>
          </a:p>
          <a:p>
            <a:pPr marL="457200" lvl="0" indent="-330200" rtl="0">
              <a:spcBef>
                <a:spcPts val="0"/>
              </a:spcBef>
              <a:spcAft>
                <a:spcPts val="0"/>
              </a:spcAft>
              <a:buSzPts val="1600"/>
              <a:buChar char="●"/>
            </a:pPr>
            <a:endParaRPr sz="1600" dirty="0" smtClean="0"/>
          </a:p>
          <a:p>
            <a:pPr marL="457200" lvl="0" indent="-330200" rtl="0">
              <a:spcBef>
                <a:spcPts val="0"/>
              </a:spcBef>
              <a:spcAft>
                <a:spcPts val="0"/>
              </a:spcAft>
              <a:buSzPts val="1600"/>
              <a:buChar char="●"/>
            </a:pPr>
            <a:r>
              <a:rPr lang="en" sz="1600" dirty="0" smtClean="0"/>
              <a:t>The </a:t>
            </a:r>
            <a:r>
              <a:rPr lang="en" sz="1600" dirty="0"/>
              <a:t>best policy for choosing actions as a function of a Markov state is just as good as the best policy for choosing actions as a function of complete histories</a:t>
            </a:r>
            <a:endParaRPr sz="1600" dirty="0"/>
          </a:p>
          <a:p>
            <a:pPr marL="0" lvl="0" indent="0" rtl="0">
              <a:spcBef>
                <a:spcPts val="1600"/>
              </a:spcBef>
              <a:spcAft>
                <a:spcPts val="0"/>
              </a:spcAft>
              <a:buNone/>
            </a:pPr>
            <a:r>
              <a:rPr lang="en" sz="1600" dirty="0"/>
              <a:t/>
            </a:r>
            <a:br>
              <a:rPr lang="en" sz="1600" dirty="0"/>
            </a:br>
            <a:r>
              <a:rPr lang="en" sz="1600" dirty="0"/>
              <a:t/>
            </a:r>
            <a:br>
              <a:rPr lang="en" sz="1600" dirty="0"/>
            </a:br>
            <a:endParaRPr sz="1600" dirty="0"/>
          </a:p>
          <a:p>
            <a:pPr marL="0" lvl="0" indent="0" rtl="0">
              <a:spcBef>
                <a:spcPts val="1600"/>
              </a:spcBef>
              <a:spcAft>
                <a:spcPts val="1600"/>
              </a:spcAft>
              <a:buNone/>
            </a:pPr>
            <a:endParaRPr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717" y="437358"/>
            <a:ext cx="3115110" cy="3153215"/>
          </a:xfrm>
          <a:prstGeom prst="rect">
            <a:avLst/>
          </a:prstGeom>
        </p:spPr>
      </p:pic>
      <p:sp>
        <p:nvSpPr>
          <p:cNvPr id="5" name="Shape 118"/>
          <p:cNvSpPr txBox="1">
            <a:spLocks/>
          </p:cNvSpPr>
          <p:nvPr/>
        </p:nvSpPr>
        <p:spPr>
          <a:xfrm>
            <a:off x="704892" y="3653027"/>
            <a:ext cx="8520600" cy="613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7200" dirty="0" smtClean="0">
                <a:latin typeface="Brush Script Std" panose="03060802040607070404" pitchFamily="66" charset="0"/>
              </a:rPr>
              <a:t>Thank You  . . . . </a:t>
            </a:r>
            <a:endParaRPr lang="en-US" sz="7200" dirty="0">
              <a:latin typeface="Brush Script Std" panose="03060802040607070404" pitchFamily="66" charset="0"/>
            </a:endParaRPr>
          </a:p>
        </p:txBody>
      </p:sp>
    </p:spTree>
    <p:extLst>
      <p:ext uri="{BB962C8B-B14F-4D97-AF65-F5344CB8AC3E}">
        <p14:creationId xmlns:p14="http://schemas.microsoft.com/office/powerpoint/2010/main" val="374992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Why Reinforcement </a:t>
            </a:r>
            <a:r>
              <a:rPr lang="en" dirty="0"/>
              <a:t>Learning ?</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1275949" y="225350"/>
            <a:ext cx="6761886" cy="4838700"/>
          </a:xfrm>
          <a:prstGeom prst="rect">
            <a:avLst/>
          </a:prstGeom>
          <a:noFill/>
          <a:ln>
            <a:noFill/>
          </a:ln>
        </p:spPr>
      </p:pic>
      <p:sp>
        <p:nvSpPr>
          <p:cNvPr id="2" name="Oval 1"/>
          <p:cNvSpPr/>
          <p:nvPr/>
        </p:nvSpPr>
        <p:spPr>
          <a:xfrm>
            <a:off x="1464414" y="291743"/>
            <a:ext cx="2461318" cy="2352957"/>
          </a:xfrm>
          <a:prstGeom prst="ellipse">
            <a:avLst/>
          </a:prstGeom>
          <a:solidFill>
            <a:srgbClr val="25AAE1"/>
          </a:solidFill>
          <a:ln>
            <a:solidFill>
              <a:srgbClr val="179EB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UN –INFORMATIVE</a:t>
            </a:r>
            <a:endParaRPr lang="en-US" sz="1600" dirty="0"/>
          </a:p>
        </p:txBody>
      </p:sp>
      <p:sp>
        <p:nvSpPr>
          <p:cNvPr id="4" name="Oval 3"/>
          <p:cNvSpPr/>
          <p:nvPr/>
        </p:nvSpPr>
        <p:spPr>
          <a:xfrm>
            <a:off x="5370667" y="291743"/>
            <a:ext cx="2461318" cy="2352957"/>
          </a:xfrm>
          <a:prstGeom prst="ellipse">
            <a:avLst/>
          </a:prstGeom>
          <a:solidFill>
            <a:srgbClr val="F15E51"/>
          </a:solidFill>
          <a:ln>
            <a:solidFill>
              <a:srgbClr val="E5235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INFORMATIVE</a:t>
            </a:r>
            <a:endParaRPr lang="en-US" sz="1600" dirty="0"/>
          </a:p>
        </p:txBody>
      </p:sp>
      <p:sp>
        <p:nvSpPr>
          <p:cNvPr id="5" name="Oval 4"/>
          <p:cNvSpPr/>
          <p:nvPr/>
        </p:nvSpPr>
        <p:spPr>
          <a:xfrm>
            <a:off x="3261229" y="3675060"/>
            <a:ext cx="2791327" cy="1288826"/>
          </a:xfrm>
          <a:prstGeom prst="ellipse">
            <a:avLst/>
          </a:prstGeom>
          <a:solidFill>
            <a:srgbClr val="F17D21"/>
          </a:solidFill>
          <a:ln>
            <a:solidFill>
              <a:srgbClr val="F17E2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EXPLORATIVE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647" y="457198"/>
            <a:ext cx="4245880" cy="4232611"/>
          </a:xfrm>
          <a:prstGeom prst="rect">
            <a:avLst/>
          </a:prstGeom>
        </p:spPr>
      </p:pic>
      <p:sp>
        <p:nvSpPr>
          <p:cNvPr id="5" name="Notched Right Arrow 4"/>
          <p:cNvSpPr/>
          <p:nvPr/>
        </p:nvSpPr>
        <p:spPr>
          <a:xfrm>
            <a:off x="3053166" y="1989162"/>
            <a:ext cx="4153546" cy="99426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665" y="1919419"/>
            <a:ext cx="1046135" cy="12436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071" y="1919419"/>
            <a:ext cx="1292361" cy="130817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036" y="1919419"/>
            <a:ext cx="1319571" cy="1335713"/>
          </a:xfrm>
          <a:prstGeom prst="rect">
            <a:avLst/>
          </a:prstGeom>
        </p:spPr>
      </p:pic>
    </p:spTree>
    <p:extLst>
      <p:ext uri="{BB962C8B-B14F-4D97-AF65-F5344CB8AC3E}">
        <p14:creationId xmlns:p14="http://schemas.microsoft.com/office/powerpoint/2010/main" val="98340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xit" presetSubtype="0" fill="hold"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191" y="323092"/>
            <a:ext cx="1601332" cy="1596327"/>
          </a:xfrm>
          <a:prstGeom prst="rect">
            <a:avLst/>
          </a:prstGeom>
        </p:spPr>
      </p:pic>
      <p:sp>
        <p:nvSpPr>
          <p:cNvPr id="5" name="Notched Right Arrow 4"/>
          <p:cNvSpPr/>
          <p:nvPr/>
        </p:nvSpPr>
        <p:spPr>
          <a:xfrm>
            <a:off x="3681676" y="2041194"/>
            <a:ext cx="1286360" cy="307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768" y="886727"/>
            <a:ext cx="394550" cy="46905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150" y="874567"/>
            <a:ext cx="487413" cy="493376"/>
          </a:xfrm>
          <a:prstGeom prst="rect">
            <a:avLst/>
          </a:prstGeom>
        </p:spPr>
      </p:pic>
      <p:sp>
        <p:nvSpPr>
          <p:cNvPr id="6" name="Oval 5"/>
          <p:cNvSpPr/>
          <p:nvPr/>
        </p:nvSpPr>
        <p:spPr>
          <a:xfrm>
            <a:off x="405534" y="2276878"/>
            <a:ext cx="2441405" cy="1298287"/>
          </a:xfrm>
          <a:prstGeom prst="ellipse">
            <a:avLst/>
          </a:prstGeom>
          <a:solidFill>
            <a:srgbClr val="F15E51"/>
          </a:solidFill>
          <a:ln>
            <a:solidFill>
              <a:srgbClr val="E5235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INFORMATIVE</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6509" y="323092"/>
            <a:ext cx="1601332" cy="1596327"/>
          </a:xfrm>
          <a:prstGeom prst="rect">
            <a:avLst/>
          </a:prstGeom>
        </p:spPr>
      </p:pic>
      <p:sp>
        <p:nvSpPr>
          <p:cNvPr id="10" name="Notched Right Arrow 9"/>
          <p:cNvSpPr/>
          <p:nvPr/>
        </p:nvSpPr>
        <p:spPr>
          <a:xfrm rot="16200000">
            <a:off x="7941450" y="1036968"/>
            <a:ext cx="1286360" cy="307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468" y="364302"/>
            <a:ext cx="394550" cy="46905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3468" y="874567"/>
            <a:ext cx="487413" cy="493376"/>
          </a:xfrm>
          <a:prstGeom prst="rect">
            <a:avLst/>
          </a:prstGeom>
        </p:spPr>
      </p:pic>
      <p:sp>
        <p:nvSpPr>
          <p:cNvPr id="16" name="Notched Right Arrow 15"/>
          <p:cNvSpPr/>
          <p:nvPr/>
        </p:nvSpPr>
        <p:spPr>
          <a:xfrm rot="5400000">
            <a:off x="7941450" y="3537428"/>
            <a:ext cx="1286360" cy="307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191" y="2852016"/>
            <a:ext cx="1601332" cy="1596327"/>
          </a:xfrm>
          <a:prstGeom prst="rect">
            <a:avLst/>
          </a:prstGeom>
        </p:spPr>
      </p:pic>
      <p:sp>
        <p:nvSpPr>
          <p:cNvPr id="20" name="Notched Right Arrow 19"/>
          <p:cNvSpPr/>
          <p:nvPr/>
        </p:nvSpPr>
        <p:spPr>
          <a:xfrm rot="10800000">
            <a:off x="3681676" y="4570118"/>
            <a:ext cx="1286360" cy="307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600" y="3442804"/>
            <a:ext cx="394550" cy="469055"/>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150" y="3403491"/>
            <a:ext cx="487413" cy="493376"/>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6508" y="2893226"/>
            <a:ext cx="1601332" cy="1596327"/>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898" y="3979287"/>
            <a:ext cx="394550" cy="469055"/>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3467" y="3444701"/>
            <a:ext cx="487413" cy="493376"/>
          </a:xfrm>
          <a:prstGeom prst="rect">
            <a:avLst/>
          </a:prstGeom>
        </p:spPr>
      </p:pic>
      <p:sp>
        <p:nvSpPr>
          <p:cNvPr id="27" name="Down Arrow 26"/>
          <p:cNvSpPr/>
          <p:nvPr/>
        </p:nvSpPr>
        <p:spPr>
          <a:xfrm>
            <a:off x="1459629" y="1591466"/>
            <a:ext cx="333213" cy="5636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Down Arrow 27"/>
          <p:cNvSpPr/>
          <p:nvPr/>
        </p:nvSpPr>
        <p:spPr>
          <a:xfrm>
            <a:off x="1459629" y="3774144"/>
            <a:ext cx="333213" cy="5636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713" y="364302"/>
            <a:ext cx="1065643" cy="1062312"/>
          </a:xfrm>
          <a:prstGeom prst="rect">
            <a:avLst/>
          </a:prstGeom>
        </p:spPr>
      </p:pic>
      <p:sp>
        <p:nvSpPr>
          <p:cNvPr id="30" name="Notched Right Arrow 29"/>
          <p:cNvSpPr/>
          <p:nvPr/>
        </p:nvSpPr>
        <p:spPr>
          <a:xfrm>
            <a:off x="977384" y="4497877"/>
            <a:ext cx="1286360" cy="307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297" y="739386"/>
            <a:ext cx="262562" cy="312143"/>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354" y="740844"/>
            <a:ext cx="324360" cy="328328"/>
          </a:xfrm>
          <a:prstGeom prst="rect">
            <a:avLst/>
          </a:prstGeom>
        </p:spPr>
      </p:pic>
    </p:spTree>
    <p:extLst>
      <p:ext uri="{BB962C8B-B14F-4D97-AF65-F5344CB8AC3E}">
        <p14:creationId xmlns:p14="http://schemas.microsoft.com/office/powerpoint/2010/main" val="410039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343" y="455727"/>
            <a:ext cx="1601332" cy="15963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827" y="1019362"/>
            <a:ext cx="394550" cy="46905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209" y="1007202"/>
            <a:ext cx="487413" cy="493376"/>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174" y="442850"/>
            <a:ext cx="1601332" cy="159632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133" y="484060"/>
            <a:ext cx="394550" cy="46905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133" y="994325"/>
            <a:ext cx="487413" cy="493376"/>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931" y="2825026"/>
            <a:ext cx="1601332" cy="1596327"/>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340" y="3415814"/>
            <a:ext cx="394550" cy="469055"/>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890" y="3376501"/>
            <a:ext cx="487413" cy="493376"/>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259" y="3318402"/>
            <a:ext cx="1601332" cy="1596327"/>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2649" y="4404463"/>
            <a:ext cx="394550" cy="469055"/>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6218" y="3869877"/>
            <a:ext cx="487413" cy="493376"/>
          </a:xfrm>
          <a:prstGeom prst="rect">
            <a:avLst/>
          </a:prstGeom>
        </p:spPr>
      </p:pic>
      <p:sp>
        <p:nvSpPr>
          <p:cNvPr id="26" name="Oval 25"/>
          <p:cNvSpPr/>
          <p:nvPr/>
        </p:nvSpPr>
        <p:spPr>
          <a:xfrm>
            <a:off x="36102" y="2039177"/>
            <a:ext cx="2473819" cy="1298287"/>
          </a:xfrm>
          <a:prstGeom prst="ellipse">
            <a:avLst/>
          </a:prstGeom>
          <a:solidFill>
            <a:srgbClr val="25AAE1"/>
          </a:solidFill>
          <a:ln>
            <a:solidFill>
              <a:srgbClr val="179EB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UN –INFORMATIVE</a:t>
            </a:r>
            <a:endParaRPr lang="en-US" sz="1600" dirty="0"/>
          </a:p>
        </p:txBody>
      </p:sp>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965" y="1680864"/>
            <a:ext cx="1601332" cy="1596327"/>
          </a:xfrm>
          <a:prstGeom prst="rect">
            <a:avLst/>
          </a:prstGeom>
        </p:spPr>
      </p:pic>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374" y="2271652"/>
            <a:ext cx="394550" cy="469055"/>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9924" y="2232339"/>
            <a:ext cx="487413" cy="493376"/>
          </a:xfrm>
          <a:prstGeom prst="rect">
            <a:avLst/>
          </a:prstGeom>
        </p:spPr>
      </p:pic>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66" y="154951"/>
            <a:ext cx="1601332" cy="1596327"/>
          </a:xfrm>
          <a:prstGeom prst="rect">
            <a:avLst/>
          </a:prstGeom>
        </p:spPr>
      </p:pic>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75" y="745739"/>
            <a:ext cx="394550" cy="469055"/>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25" y="706426"/>
            <a:ext cx="487413" cy="493376"/>
          </a:xfrm>
          <a:prstGeom prst="rect">
            <a:avLst/>
          </a:prstGeom>
        </p:spPr>
      </p:pic>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90" y="3468741"/>
            <a:ext cx="1601332" cy="1596327"/>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99" y="4059529"/>
            <a:ext cx="394550" cy="469055"/>
          </a:xfrm>
          <a:prstGeom prst="rect">
            <a:avLst/>
          </a:prstGeom>
        </p:spPr>
      </p:pic>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49" y="4020216"/>
            <a:ext cx="487413" cy="493376"/>
          </a:xfrm>
          <a:prstGeom prst="rect">
            <a:avLst/>
          </a:prstGeom>
        </p:spPr>
      </p:pic>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654" y="98719"/>
            <a:ext cx="1601332" cy="1596327"/>
          </a:xfrm>
          <a:prstGeom prst="rect">
            <a:avLst/>
          </a:prstGeom>
        </p:spPr>
      </p:pic>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138" y="662354"/>
            <a:ext cx="394550" cy="469055"/>
          </a:xfrm>
          <a:prstGeom prst="rect">
            <a:avLst/>
          </a:prstGeom>
        </p:spPr>
      </p:pic>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520" y="650194"/>
            <a:ext cx="487413" cy="493376"/>
          </a:xfrm>
          <a:prstGeom prst="rect">
            <a:avLst/>
          </a:prstGeom>
        </p:spPr>
      </p:pic>
      <p:pic>
        <p:nvPicPr>
          <p:cNvPr id="60" name="Picture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280" y="3556072"/>
            <a:ext cx="1601332" cy="1596327"/>
          </a:xfrm>
          <a:prstGeom prst="rect">
            <a:avLst/>
          </a:prstGeom>
        </p:spPr>
      </p:pic>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764" y="4119707"/>
            <a:ext cx="394550" cy="469055"/>
          </a:xfrm>
          <a:prstGeom prst="rect">
            <a:avLst/>
          </a:prstGeom>
        </p:spPr>
      </p:pic>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146" y="4107547"/>
            <a:ext cx="487413" cy="493376"/>
          </a:xfrm>
          <a:prstGeom prst="rect">
            <a:avLst/>
          </a:prstGeom>
        </p:spPr>
      </p:pic>
      <p:pic>
        <p:nvPicPr>
          <p:cNvPr id="63" name="Pictur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1947" y="655801"/>
            <a:ext cx="1601332" cy="1596327"/>
          </a:xfrm>
          <a:prstGeom prst="rect">
            <a:avLst/>
          </a:prstGeom>
        </p:spPr>
      </p:pic>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337" y="1741862"/>
            <a:ext cx="394550" cy="469055"/>
          </a:xfrm>
          <a:prstGeom prst="rect">
            <a:avLst/>
          </a:prstGeom>
        </p:spPr>
      </p:pic>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906" y="1207276"/>
            <a:ext cx="487413" cy="493376"/>
          </a:xfrm>
          <a:prstGeom prst="rect">
            <a:avLst/>
          </a:prstGeom>
        </p:spPr>
      </p:pic>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716" y="1787580"/>
            <a:ext cx="1601332" cy="1596327"/>
          </a:xfrm>
          <a:prstGeom prst="rect">
            <a:avLst/>
          </a:prstGeom>
        </p:spPr>
      </p:pic>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106" y="2873641"/>
            <a:ext cx="394550" cy="469055"/>
          </a:xfrm>
          <a:prstGeom prst="rect">
            <a:avLst/>
          </a:prstGeom>
        </p:spPr>
      </p:pic>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675" y="2339055"/>
            <a:ext cx="487413" cy="493376"/>
          </a:xfrm>
          <a:prstGeom prst="rect">
            <a:avLst/>
          </a:prstGeom>
        </p:spPr>
      </p:pic>
      <p:pic>
        <p:nvPicPr>
          <p:cNvPr id="69" name="Picture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909" y="3420806"/>
            <a:ext cx="1601332" cy="1596327"/>
          </a:xfrm>
          <a:prstGeom prst="rect">
            <a:avLst/>
          </a:prstGeom>
        </p:spPr>
      </p:pic>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299" y="4506867"/>
            <a:ext cx="394550" cy="469055"/>
          </a:xfrm>
          <a:prstGeom prst="rect">
            <a:avLst/>
          </a:prstGeom>
        </p:spPr>
      </p:pic>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868" y="3972281"/>
            <a:ext cx="487413" cy="493376"/>
          </a:xfrm>
          <a:prstGeom prst="rect">
            <a:avLst/>
          </a:prstGeom>
        </p:spPr>
      </p:pic>
      <p:pic>
        <p:nvPicPr>
          <p:cNvPr id="72" name="Picture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098" y="1927552"/>
            <a:ext cx="1601332" cy="1596327"/>
          </a:xfrm>
          <a:prstGeom prst="rect">
            <a:avLst/>
          </a:prstGeom>
        </p:spPr>
      </p:pic>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057" y="1968762"/>
            <a:ext cx="394550" cy="469055"/>
          </a:xfrm>
          <a:prstGeom prst="rect">
            <a:avLst/>
          </a:prstGeom>
        </p:spPr>
      </p:pic>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057" y="2479027"/>
            <a:ext cx="487413" cy="493376"/>
          </a:xfrm>
          <a:prstGeom prst="rect">
            <a:avLst/>
          </a:prstGeom>
        </p:spPr>
      </p:pic>
      <p:pic>
        <p:nvPicPr>
          <p:cNvPr id="75" name="Picture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595" y="1695046"/>
            <a:ext cx="1601332" cy="1596327"/>
          </a:xfrm>
          <a:prstGeom prst="rect">
            <a:avLst/>
          </a:prstGeom>
        </p:spPr>
      </p:pic>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554" y="1736256"/>
            <a:ext cx="394550" cy="469055"/>
          </a:xfrm>
          <a:prstGeom prst="rect">
            <a:avLst/>
          </a:prstGeom>
        </p:spPr>
      </p:pic>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554" y="2246521"/>
            <a:ext cx="487413" cy="493376"/>
          </a:xfrm>
          <a:prstGeom prst="rect">
            <a:avLst/>
          </a:prstGeom>
        </p:spPr>
      </p:pic>
    </p:spTree>
    <p:extLst>
      <p:ext uri="{BB962C8B-B14F-4D97-AF65-F5344CB8AC3E}">
        <p14:creationId xmlns:p14="http://schemas.microsoft.com/office/powerpoint/2010/main" val="11802273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175" y="2578337"/>
            <a:ext cx="1601332" cy="1596327"/>
          </a:xfrm>
          <a:prstGeom prst="rect">
            <a:avLst/>
          </a:prstGeom>
        </p:spPr>
      </p:pic>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832" y="2645683"/>
            <a:ext cx="1601332" cy="1596327"/>
          </a:xfrm>
          <a:prstGeom prst="rect">
            <a:avLst/>
          </a:prstGeom>
        </p:spPr>
      </p:pic>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050" y="2727030"/>
            <a:ext cx="1601332" cy="1596327"/>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1840" y="3040768"/>
            <a:ext cx="1601332" cy="1596327"/>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497" y="3108114"/>
            <a:ext cx="1601332" cy="1596327"/>
          </a:xfrm>
          <a:prstGeom prst="rect">
            <a:avLst/>
          </a:prstGeom>
        </p:spPr>
      </p:pic>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715" y="3189461"/>
            <a:ext cx="1601332" cy="1596327"/>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642" y="208849"/>
            <a:ext cx="1601332" cy="1596327"/>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299" y="276195"/>
            <a:ext cx="1601332" cy="1596327"/>
          </a:xfrm>
          <a:prstGeom prst="rect">
            <a:avLst/>
          </a:prstGeom>
        </p:spPr>
      </p:pic>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517" y="357542"/>
            <a:ext cx="1601332" cy="1596327"/>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462" y="209038"/>
            <a:ext cx="1601332" cy="1596327"/>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119" y="276384"/>
            <a:ext cx="1601332" cy="1596327"/>
          </a:xfrm>
          <a:prstGeom prst="rect">
            <a:avLst/>
          </a:prstGeom>
        </p:spPr>
      </p:pic>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337" y="357731"/>
            <a:ext cx="1601332" cy="1596327"/>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343" y="455727"/>
            <a:ext cx="1601332" cy="1596327"/>
          </a:xfrm>
          <a:prstGeom prst="rect">
            <a:avLst/>
          </a:prstGeom>
        </p:spPr>
      </p:pic>
      <p:sp>
        <p:nvSpPr>
          <p:cNvPr id="5" name="Notched Right Arrow 4"/>
          <p:cNvSpPr/>
          <p:nvPr/>
        </p:nvSpPr>
        <p:spPr>
          <a:xfrm>
            <a:off x="3172093" y="2097805"/>
            <a:ext cx="1286360" cy="307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827" y="1019362"/>
            <a:ext cx="394550" cy="46905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209" y="1007202"/>
            <a:ext cx="487413" cy="493376"/>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174" y="442850"/>
            <a:ext cx="1601332" cy="1596327"/>
          </a:xfrm>
          <a:prstGeom prst="rect">
            <a:avLst/>
          </a:prstGeom>
        </p:spPr>
      </p:pic>
      <p:sp>
        <p:nvSpPr>
          <p:cNvPr id="10" name="Notched Right Arrow 9"/>
          <p:cNvSpPr/>
          <p:nvPr/>
        </p:nvSpPr>
        <p:spPr>
          <a:xfrm rot="16200000">
            <a:off x="5661056" y="1073562"/>
            <a:ext cx="1286360" cy="307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133" y="484060"/>
            <a:ext cx="394550" cy="46905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133" y="994325"/>
            <a:ext cx="487413" cy="493376"/>
          </a:xfrm>
          <a:prstGeom prst="rect">
            <a:avLst/>
          </a:prstGeom>
        </p:spPr>
      </p:pic>
      <p:sp>
        <p:nvSpPr>
          <p:cNvPr id="16" name="Notched Right Arrow 15"/>
          <p:cNvSpPr/>
          <p:nvPr/>
        </p:nvSpPr>
        <p:spPr>
          <a:xfrm rot="5400000">
            <a:off x="6080336" y="3777649"/>
            <a:ext cx="1286360" cy="307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931" y="2825026"/>
            <a:ext cx="1601332" cy="1596327"/>
          </a:xfrm>
          <a:prstGeom prst="rect">
            <a:avLst/>
          </a:prstGeom>
        </p:spPr>
      </p:pic>
      <p:sp>
        <p:nvSpPr>
          <p:cNvPr id="20" name="Notched Right Arrow 19"/>
          <p:cNvSpPr/>
          <p:nvPr/>
        </p:nvSpPr>
        <p:spPr>
          <a:xfrm rot="10800000">
            <a:off x="4473536" y="4546984"/>
            <a:ext cx="1286360" cy="307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340" y="3415814"/>
            <a:ext cx="394550" cy="469055"/>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890" y="3376501"/>
            <a:ext cx="487413" cy="493376"/>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259" y="3318402"/>
            <a:ext cx="1601332" cy="1596327"/>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2649" y="4404463"/>
            <a:ext cx="394550" cy="469055"/>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6218" y="3869877"/>
            <a:ext cx="487413" cy="493376"/>
          </a:xfrm>
          <a:prstGeom prst="rect">
            <a:avLst/>
          </a:prstGeom>
        </p:spPr>
      </p:pic>
      <p:sp>
        <p:nvSpPr>
          <p:cNvPr id="26" name="Oval 25"/>
          <p:cNvSpPr/>
          <p:nvPr/>
        </p:nvSpPr>
        <p:spPr>
          <a:xfrm>
            <a:off x="368624" y="2309065"/>
            <a:ext cx="2473819" cy="1298287"/>
          </a:xfrm>
          <a:prstGeom prst="ellipse">
            <a:avLst/>
          </a:prstGeom>
          <a:solidFill>
            <a:srgbClr val="25AAE1"/>
          </a:solidFill>
          <a:ln>
            <a:solidFill>
              <a:srgbClr val="179EB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UN –INFORMATIVE</a:t>
            </a:r>
            <a:endParaRPr lang="en-US" sz="1600" dirty="0"/>
          </a:p>
        </p:txBody>
      </p:sp>
    </p:spTree>
    <p:extLst>
      <p:ext uri="{BB962C8B-B14F-4D97-AF65-F5344CB8AC3E}">
        <p14:creationId xmlns:p14="http://schemas.microsoft.com/office/powerpoint/2010/main" val="298894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6"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Elements of RL</a:t>
            </a:r>
            <a:endParaRPr/>
          </a:p>
        </p:txBody>
      </p:sp>
      <p:sp>
        <p:nvSpPr>
          <p:cNvPr id="92" name="Shape 92"/>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_ _ _ _ _ _ _ _ _ _ _ _ _ _ _ _ _</a:t>
            </a:r>
            <a:endParaRPr/>
          </a:p>
        </p:txBody>
      </p:sp>
      <p:sp>
        <p:nvSpPr>
          <p:cNvPr id="93" name="Shape 9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rtl="0">
              <a:spcBef>
                <a:spcPts val="0"/>
              </a:spcBef>
              <a:spcAft>
                <a:spcPts val="0"/>
              </a:spcAft>
              <a:buSzPts val="1800"/>
              <a:buChar char="●"/>
            </a:pPr>
            <a:r>
              <a:rPr lang="en"/>
              <a:t>State</a:t>
            </a:r>
            <a:endParaRPr/>
          </a:p>
          <a:p>
            <a:pPr marL="457200" lvl="0" indent="-342900" rtl="0">
              <a:spcBef>
                <a:spcPts val="1600"/>
              </a:spcBef>
              <a:spcAft>
                <a:spcPts val="0"/>
              </a:spcAft>
              <a:buSzPts val="1800"/>
              <a:buChar char="●"/>
            </a:pPr>
            <a:r>
              <a:rPr lang="en"/>
              <a:t>Action</a:t>
            </a:r>
            <a:endParaRPr/>
          </a:p>
          <a:p>
            <a:pPr marL="457200" lvl="0" indent="-342900" rtl="0">
              <a:spcBef>
                <a:spcPts val="1600"/>
              </a:spcBef>
              <a:spcAft>
                <a:spcPts val="0"/>
              </a:spcAft>
              <a:buSzPts val="1800"/>
              <a:buChar char="●"/>
            </a:pPr>
            <a:r>
              <a:rPr lang="en"/>
              <a:t>Policy </a:t>
            </a:r>
            <a:endParaRPr/>
          </a:p>
          <a:p>
            <a:pPr marL="457200" lvl="0" indent="-342900" rtl="0">
              <a:spcBef>
                <a:spcPts val="1600"/>
              </a:spcBef>
              <a:spcAft>
                <a:spcPts val="0"/>
              </a:spcAft>
              <a:buSzPts val="1800"/>
              <a:buChar char="●"/>
            </a:pPr>
            <a:r>
              <a:rPr lang="en"/>
              <a:t>Reward</a:t>
            </a:r>
            <a:endParaRPr/>
          </a:p>
          <a:p>
            <a:pPr marL="457200" lvl="0" indent="-342900" rtl="0">
              <a:spcBef>
                <a:spcPts val="1600"/>
              </a:spcBef>
              <a:spcAft>
                <a:spcPts val="0"/>
              </a:spcAft>
              <a:buSzPts val="1800"/>
              <a:buChar char="●"/>
            </a:pPr>
            <a:r>
              <a:rPr lang="en"/>
              <a:t>Value function</a:t>
            </a:r>
            <a:endParaRPr/>
          </a:p>
          <a:p>
            <a:pPr marL="457200" lvl="0" indent="-342900" rtl="0">
              <a:spcBef>
                <a:spcPts val="1600"/>
              </a:spcBef>
              <a:spcAft>
                <a:spcPts val="1600"/>
              </a:spcAft>
              <a:buSzPts val="1800"/>
              <a:buChar char="●"/>
            </a:pPr>
            <a:r>
              <a:rPr lang="en"/>
              <a:t>Model</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TotalTime>
  <Words>1286</Words>
  <Application>Microsoft Office PowerPoint</Application>
  <PresentationFormat>On-screen Show (16:9)</PresentationFormat>
  <Paragraphs>272</Paragraphs>
  <Slides>26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MathJax_Main</vt:lpstr>
      <vt:lpstr>Calibri</vt:lpstr>
      <vt:lpstr>Arial</vt:lpstr>
      <vt:lpstr>q_serif</vt:lpstr>
      <vt:lpstr>Old Standard TT</vt:lpstr>
      <vt:lpstr>Brush Script Std</vt:lpstr>
      <vt:lpstr>MathJax_Math-italic</vt:lpstr>
      <vt:lpstr>Paperback</vt:lpstr>
      <vt:lpstr>A Beginners Guide to Reinforcement Learning</vt:lpstr>
      <vt:lpstr>The only real valuable thing is Intuition   Albert Einstein</vt:lpstr>
      <vt:lpstr>Why Reinforcement Learning ?</vt:lpstr>
      <vt:lpstr>PowerPoint Presentation</vt:lpstr>
      <vt:lpstr>PowerPoint Presentation</vt:lpstr>
      <vt:lpstr>PowerPoint Presentation</vt:lpstr>
      <vt:lpstr>PowerPoint Presentation</vt:lpstr>
      <vt:lpstr>PowerPoint Presentation</vt:lpstr>
      <vt:lpstr>Elements of RL</vt:lpstr>
      <vt:lpstr>PowerPoint Presentation</vt:lpstr>
      <vt:lpstr>PowerPoint Presentation</vt:lpstr>
      <vt:lpstr>PowerPoint Presentation</vt:lpstr>
      <vt:lpstr>Q Learning </vt:lpstr>
      <vt:lpstr>Q Learning</vt:lpstr>
      <vt:lpstr>Q Learning</vt:lpstr>
      <vt:lpstr>PowerPoint Presentation</vt:lpstr>
      <vt:lpstr>Q Learning</vt:lpstr>
      <vt:lpstr>Extensions: Deep Q Networks</vt:lpstr>
      <vt:lpstr>Further Notions </vt:lpstr>
      <vt:lpstr>Exploration vs Exploitation</vt:lpstr>
      <vt:lpstr>Q Learning – Monkey and Bananas</vt:lpstr>
      <vt:lpstr>Policy Gradient – Tic Tac Toe</vt:lpstr>
      <vt:lpstr>BaghChal</vt:lpstr>
      <vt:lpstr>BaghChal</vt:lpstr>
      <vt:lpstr>Where to Start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Beginners Guide Reinforcement Learning</dc:title>
  <dc:creator>aayam shrestha</dc:creator>
  <cp:lastModifiedBy>Aayam Shrestha</cp:lastModifiedBy>
  <cp:revision>32</cp:revision>
  <dcterms:modified xsi:type="dcterms:W3CDTF">2018-02-10T08:04:52Z</dcterms:modified>
</cp:coreProperties>
</file>