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embeddedFontLst>
    <p:embeddedFont>
      <p:font typeface="Montserrat"/>
      <p:regular r:id="rId23"/>
      <p:bold r:id="rId24"/>
      <p:italic r:id="rId25"/>
      <p:boldItalic r:id="rId26"/>
    </p:embeddedFont>
    <p:embeddedFont>
      <p:font typeface="Lato"/>
      <p:regular r:id="rId27"/>
      <p:bold r:id="rId28"/>
      <p:italic r:id="rId29"/>
      <p:boldItalic r:id="rId30"/>
    </p:embeddedFont>
    <p:embeddedFont>
      <p:font typeface="Average"/>
      <p:regular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Montserrat-bold.fntdata"/><Relationship Id="rId23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ontserrat-boldItalic.fntdata"/><Relationship Id="rId25" Type="http://schemas.openxmlformats.org/officeDocument/2006/relationships/font" Target="fonts/Montserrat-italic.fntdata"/><Relationship Id="rId28" Type="http://schemas.openxmlformats.org/officeDocument/2006/relationships/font" Target="fonts/Lato-bold.fntdata"/><Relationship Id="rId27" Type="http://schemas.openxmlformats.org/officeDocument/2006/relationships/font" Target="fonts/Lat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ato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Average-regular.fntdata"/><Relationship Id="rId30" Type="http://schemas.openxmlformats.org/officeDocument/2006/relationships/font" Target="fonts/Lat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Shape 3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Shape 3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Shape 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Relationship Id="rId6" Type="http://schemas.openxmlformats.org/officeDocument/2006/relationships/hyperlink" Target="#slide=id.g1f87997393_0_787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#slide=id.g1f87997393_0_787" TargetMode="External"/><Relationship Id="rId3" Type="http://schemas.openxmlformats.org/officeDocument/2006/relationships/hyperlink" Target="#slide=id.g1f87997393_0_787" TargetMode="External"/><Relationship Id="rId4" Type="http://schemas.openxmlformats.org/officeDocument/2006/relationships/hyperlink" Target="#slide=id.g1f87997393_0_787" TargetMode="External"/><Relationship Id="rId5" Type="http://schemas.openxmlformats.org/officeDocument/2006/relationships/hyperlink" Target="#slide=id.g1f87997393_0_787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406605.jpg" id="10" name="Shape 10"/>
          <p:cNvPicPr preferRelativeResize="0"/>
          <p:nvPr/>
        </p:nvPicPr>
        <p:blipFill rotWithShape="1">
          <a:blip r:embed="rId2">
            <a:alphaModFix amt="66000"/>
          </a:blip>
          <a:srcRect b="39565" l="20991" r="40112" t="2690"/>
          <a:stretch/>
        </p:blipFill>
        <p:spPr>
          <a:xfrm>
            <a:off x="0" y="0"/>
            <a:ext cx="5157900" cy="5143500"/>
          </a:xfrm>
          <a:prstGeom prst="rtTriangle">
            <a:avLst/>
          </a:prstGeom>
          <a:noFill/>
          <a:ln>
            <a:noFill/>
          </a:ln>
        </p:spPr>
      </p:pic>
      <p:pic>
        <p:nvPicPr>
          <p:cNvPr descr="offset_comp_342327_edtied.jpg" id="11" name="Shape 11"/>
          <p:cNvPicPr preferRelativeResize="0"/>
          <p:nvPr/>
        </p:nvPicPr>
        <p:blipFill rotWithShape="1">
          <a:blip r:embed="rId3">
            <a:alphaModFix amt="31000"/>
          </a:blip>
          <a:srcRect b="11297" l="14009" r="43289" t="35833"/>
          <a:stretch/>
        </p:blipFill>
        <p:spPr>
          <a:xfrm rot="10800000">
            <a:off x="6976800" y="-25"/>
            <a:ext cx="2167200" cy="2012700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12" name="Shape 1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" name="Shape 15"/>
          <p:cNvSpPr/>
          <p:nvPr/>
        </p:nvSpPr>
        <p:spPr>
          <a:xfrm rot="-5400000">
            <a:off x="5846" y="-4836"/>
            <a:ext cx="2291400" cy="2300100"/>
          </a:xfrm>
          <a:prstGeom prst="diagStripe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Shape 16"/>
          <p:cNvSpPr/>
          <p:nvPr/>
        </p:nvSpPr>
        <p:spPr>
          <a:xfrm flipH="1">
            <a:off x="652821" y="576768"/>
            <a:ext cx="2300100" cy="2291400"/>
          </a:xfrm>
          <a:prstGeom prst="diagStripe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Shape 137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Shape 138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Shape 139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0" name="Shape 140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141" name="Shape 141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Shape 142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Shape 143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Shape 144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Shape 145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Shape 146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Shape 147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Shape 14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Shape 149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Shape 150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Shape 151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Shape 152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Shape 153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Shape 154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Shape 155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Shape 156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Shape 157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Shape 15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" name="Shape 159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Shape 163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Shape 164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Shape 165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6" name="Shape 16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67" name="Shape 16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Shape 16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" name="Shape 16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Shape 170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71" name="Shape 171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72" name="Shape 1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Shape 174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75" name="Shape 175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Shape 176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" name="Shape 177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78" name="Shape 17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79" name="Shape 179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Shape 180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Shape 181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Shape 182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Shape 18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85" name="Shape 18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Shape 18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Shape 187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Shape 188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Shape 189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Shape 190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Shape 19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Shape 19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Shape 19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Shape 19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3" name="Shape 203"/>
          <p:cNvSpPr txBox="1"/>
          <p:nvPr>
            <p:ph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05" name="Shape 20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6" name="Shape 206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Shape 207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Shape 208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Shape 209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3">
  <p:cSld name="TITLE_AND_BODY_1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ffset_comp_343059.jpg" id="213" name="Shape 213"/>
          <p:cNvPicPr preferRelativeResize="0"/>
          <p:nvPr/>
        </p:nvPicPr>
        <p:blipFill rotWithShape="1">
          <a:blip r:embed="rId2">
            <a:alphaModFix amt="80000"/>
          </a:blip>
          <a:srcRect b="25870" l="30474" r="30474" t="11955"/>
          <a:stretch/>
        </p:blipFill>
        <p:spPr>
          <a:xfrm rot="-5400000">
            <a:off x="113630" y="-105700"/>
            <a:ext cx="5142300" cy="5364300"/>
          </a:xfrm>
          <a:prstGeom prst="diagStripe">
            <a:avLst>
              <a:gd fmla="val 50343" name="adj"/>
            </a:avLst>
          </a:prstGeom>
          <a:noFill/>
          <a:ln>
            <a:noFill/>
          </a:ln>
        </p:spPr>
      </p:pic>
      <p:sp>
        <p:nvSpPr>
          <p:cNvPr id="214" name="Shape 2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4018025" y="1567550"/>
            <a:ext cx="4318500" cy="1766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Char char="●"/>
              <a:defRPr>
                <a:solidFill>
                  <a:schemeClr val="dk2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●"/>
              <a:defRPr>
                <a:solidFill>
                  <a:schemeClr val="dk2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Char char="○"/>
              <a:defRPr>
                <a:solidFill>
                  <a:schemeClr val="dk2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6" name="Shape 2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7" name="Shape 217">
            <a:hlinkClick r:id="rId3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Shape 218">
            <a:hlinkClick r:id="rId4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Shape 219">
            <a:hlinkClick r:id="rId5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Shape 220">
            <a:hlinkClick r:id="rId6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Shape 221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222" name="Shape 222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Shape 223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hape 18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9" name="Shape 19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Shape 37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" name="Shape 39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Shape 40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Shape 41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Shape 42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OC">
  <p:cSld name="SECTION_HEADER_1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Shape 44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45" name="Shape 45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Shape 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Shape 6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Shape 67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Shape 68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Shape 69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Shape 70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71" name="Shape 71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Shape 7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1">
  <p:cSld name="TITLE_AND_BODY_2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361071" y="1924852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8" name="Shape 78"/>
          <p:cNvSpPr/>
          <p:nvPr/>
        </p:nvSpPr>
        <p:spPr>
          <a:xfrm>
            <a:off x="4564200" y="0"/>
            <a:ext cx="45798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6451271" y="1924850"/>
            <a:ext cx="2304900" cy="1797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0" name="Shape 80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Shape 81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Shape 82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Shape 83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Shape 8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85" name="Shape 8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7" name="Shape 87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8" name="Shape 8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_alt2">
  <p:cSld name="TITLE_AND_BODY_2_1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702850" y="1708619"/>
            <a:ext cx="3333300" cy="147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91" name="Shape 91"/>
          <p:cNvSpPr/>
          <p:nvPr/>
        </p:nvSpPr>
        <p:spPr>
          <a:xfrm>
            <a:off x="0" y="3486600"/>
            <a:ext cx="9144000" cy="16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Shape 92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Shape 93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Shape 94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Shape 95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Shape 9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7" name="Shape 9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" name="Shape 99"/>
          <p:cNvSpPr txBox="1"/>
          <p:nvPr>
            <p:ph idx="2" type="title"/>
          </p:nvPr>
        </p:nvSpPr>
        <p:spPr>
          <a:xfrm>
            <a:off x="1297500" y="459490"/>
            <a:ext cx="3005700" cy="510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00" name="Shape 10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buNone/>
              <a:defRPr/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702850" y="3625275"/>
            <a:ext cx="3333300" cy="7653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29845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 sz="1100">
                <a:solidFill>
                  <a:schemeClr val="dk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>
                <a:solidFill>
                  <a:schemeClr val="dk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>
                <a:solidFill>
                  <a:schemeClr val="dk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Shape 104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Shape 105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" name="Shape 10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08" name="Shape 108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0" name="Shape 11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Shape 116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Shape 117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Shape 118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9" name="Shape 11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20" name="Shape 12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Shape 12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Shape 1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>
            <a:hlinkClick r:id="rId2"/>
          </p:cNvPr>
          <p:cNvSpPr/>
          <p:nvPr/>
        </p:nvSpPr>
        <p:spPr>
          <a:xfrm>
            <a:off x="0" y="0"/>
            <a:ext cx="632700" cy="5886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Shape 126">
            <a:hlinkClick r:id="rId3"/>
          </p:cNvPr>
          <p:cNvSpPr/>
          <p:nvPr/>
        </p:nvSpPr>
        <p:spPr>
          <a:xfrm>
            <a:off x="212050" y="221751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Shape 127">
            <a:hlinkClick r:id="rId4"/>
          </p:cNvPr>
          <p:cNvSpPr/>
          <p:nvPr/>
        </p:nvSpPr>
        <p:spPr>
          <a:xfrm>
            <a:off x="212050" y="284225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Shape 128">
            <a:hlinkClick r:id="rId5"/>
          </p:cNvPr>
          <p:cNvSpPr/>
          <p:nvPr/>
        </p:nvSpPr>
        <p:spPr>
          <a:xfrm>
            <a:off x="212050" y="346699"/>
            <a:ext cx="219600" cy="18900"/>
          </a:xfrm>
          <a:prstGeom prst="rect">
            <a:avLst/>
          </a:prstGeom>
          <a:solidFill>
            <a:srgbClr val="55688B">
              <a:alpha val="359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9" name="Shape 12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130" name="Shape 130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Shape 131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2" name="Shape 132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spcBef>
                <a:spcPts val="0"/>
              </a:spcBef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8.jpg"/><Relationship Id="rId7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999999"/>
        </a:solid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/>
          <p:nvPr>
            <p:ph type="ctrTitle"/>
          </p:nvPr>
        </p:nvSpPr>
        <p:spPr>
          <a:xfrm>
            <a:off x="3495500" y="641325"/>
            <a:ext cx="5017500" cy="298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solidFill>
                  <a:srgbClr val="4C1130"/>
                </a:solidFill>
              </a:rPr>
              <a:t>Brain Computer Interface Using ML</a:t>
            </a:r>
            <a:endParaRPr sz="4800">
              <a:solidFill>
                <a:srgbClr val="4C1130"/>
              </a:solidFill>
            </a:endParaRPr>
          </a:p>
        </p:txBody>
      </p:sp>
      <p:sp>
        <p:nvSpPr>
          <p:cNvPr id="229" name="Shape 229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UJJWAL RAJ NEPAL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idx="1" type="body"/>
          </p:nvPr>
        </p:nvSpPr>
        <p:spPr>
          <a:xfrm>
            <a:off x="1297500" y="1307850"/>
            <a:ext cx="7038900" cy="32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Medical Applications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Neuroergonomics and smart environment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Neuromarketing and advertisement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Education and self regulation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Games and Entertainment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Security and Authentication</a:t>
            </a:r>
            <a:endParaRPr sz="24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83" name="Shape 283"/>
          <p:cNvSpPr/>
          <p:nvPr/>
        </p:nvSpPr>
        <p:spPr>
          <a:xfrm>
            <a:off x="7040600" y="3923575"/>
            <a:ext cx="2106350" cy="1222450"/>
          </a:xfrm>
          <a:custGeom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84" name="Shape 28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Applications of BCI</a:t>
            </a:r>
            <a:endParaRPr sz="3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7040600" y="3923575"/>
            <a:ext cx="2106350" cy="1222450"/>
          </a:xfrm>
          <a:custGeom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90" name="Shape 29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Components of BCI</a:t>
            </a:r>
            <a:endParaRPr sz="3000"/>
          </a:p>
        </p:txBody>
      </p:sp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832500"/>
            <a:ext cx="8839201" cy="250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type="title"/>
          </p:nvPr>
        </p:nvSpPr>
        <p:spPr>
          <a:xfrm>
            <a:off x="1099675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ML Trends In BCI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/>
          <p:nvPr>
            <p:ph idx="1" type="body"/>
          </p:nvPr>
        </p:nvSpPr>
        <p:spPr>
          <a:xfrm>
            <a:off x="1052550" y="412425"/>
            <a:ext cx="7038900" cy="44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Major challenge of BCI is classification of the brain signals in Real Time to make RTS</a:t>
            </a:r>
            <a:endParaRPr sz="24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/>
              <a:t>Intriguing fact is now Deep Learning is being used to acheive state of the arts systems</a:t>
            </a:r>
            <a:endParaRPr sz="2400"/>
          </a:p>
          <a:p>
            <a:pPr indent="0" lvl="0" marL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/>
              <a:t>P300 reposne is being used with conv net technique which works on response based on stimuli</a:t>
            </a:r>
            <a:endParaRPr sz="2400"/>
          </a:p>
          <a:p>
            <a:pPr indent="0" lvl="0" marL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/>
              <a:t>Classification is the main area where ML algorithms are being used in non invasive BCI</a:t>
            </a:r>
            <a:endParaRPr sz="2400"/>
          </a:p>
        </p:txBody>
      </p:sp>
      <p:sp>
        <p:nvSpPr>
          <p:cNvPr id="302" name="Shape 302"/>
          <p:cNvSpPr/>
          <p:nvPr/>
        </p:nvSpPr>
        <p:spPr>
          <a:xfrm>
            <a:off x="7040600" y="3923575"/>
            <a:ext cx="2106350" cy="1222450"/>
          </a:xfrm>
          <a:custGeom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idx="1" type="body"/>
          </p:nvPr>
        </p:nvSpPr>
        <p:spPr>
          <a:xfrm>
            <a:off x="1297500" y="1307850"/>
            <a:ext cx="7038900" cy="32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K means Clustering for unsuprevised learning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Linear classifiers 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Finite State Machine based systems are common in decision making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ANN </a:t>
            </a:r>
            <a:endParaRPr sz="2400"/>
          </a:p>
        </p:txBody>
      </p:sp>
      <p:sp>
        <p:nvSpPr>
          <p:cNvPr id="308" name="Shape 308"/>
          <p:cNvSpPr/>
          <p:nvPr/>
        </p:nvSpPr>
        <p:spPr>
          <a:xfrm>
            <a:off x="7040600" y="3923575"/>
            <a:ext cx="2106350" cy="1222450"/>
          </a:xfrm>
          <a:custGeom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309" name="Shape 309"/>
          <p:cNvSpPr txBox="1"/>
          <p:nvPr>
            <p:ph type="title"/>
          </p:nvPr>
        </p:nvSpPr>
        <p:spPr>
          <a:xfrm>
            <a:off x="895500" y="227150"/>
            <a:ext cx="7440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General Classification Algorithms for BCI</a:t>
            </a:r>
            <a:endParaRPr sz="3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/>
          <p:nvPr>
            <p:ph type="title"/>
          </p:nvPr>
        </p:nvSpPr>
        <p:spPr>
          <a:xfrm>
            <a:off x="1099675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BRAIN Controlled WheelChair</a:t>
            </a:r>
            <a:endParaRPr/>
          </a:p>
        </p:txBody>
      </p:sp>
      <p:sp>
        <p:nvSpPr>
          <p:cNvPr id="315" name="Shape 315"/>
          <p:cNvSpPr txBox="1"/>
          <p:nvPr/>
        </p:nvSpPr>
        <p:spPr>
          <a:xfrm>
            <a:off x="1564200" y="4300125"/>
            <a:ext cx="75798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</a:rPr>
              <a:t>Ujjwal Raj Nepal , Rajan Gyawali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2399100" y="404175"/>
            <a:ext cx="43458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Components Used</a:t>
            </a:r>
            <a:endParaRPr sz="3000"/>
          </a:p>
        </p:txBody>
      </p:sp>
      <p:sp>
        <p:nvSpPr>
          <p:cNvPr id="321" name="Shape 321"/>
          <p:cNvSpPr txBox="1"/>
          <p:nvPr/>
        </p:nvSpPr>
        <p:spPr>
          <a:xfrm>
            <a:off x="776850" y="1457700"/>
            <a:ext cx="7590300" cy="22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GB" sz="2400">
                <a:solidFill>
                  <a:schemeClr val="lt1"/>
                </a:solidFill>
              </a:rPr>
              <a:t>Neurosky Mindwave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GB" sz="2400">
                <a:solidFill>
                  <a:schemeClr val="lt1"/>
                </a:solidFill>
              </a:rPr>
              <a:t>Raspberry Pi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GB" sz="2400">
                <a:solidFill>
                  <a:schemeClr val="lt1"/>
                </a:solidFill>
              </a:rPr>
              <a:t>Optocoupler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GB" sz="2400">
                <a:solidFill>
                  <a:schemeClr val="lt1"/>
                </a:solidFill>
              </a:rPr>
              <a:t>Motor Driver high current MOSFET chip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GB" sz="2400">
                <a:solidFill>
                  <a:schemeClr val="lt1"/>
                </a:solidFill>
              </a:rPr>
              <a:t>Wiper Motor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1297500" y="195925"/>
            <a:ext cx="41166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Methodology</a:t>
            </a:r>
            <a:endParaRPr sz="3000"/>
          </a:p>
        </p:txBody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x="1297500" y="1110025"/>
            <a:ext cx="3898200" cy="407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Signal from Brain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/>
              <a:t>Neurosky Mindwave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/>
              <a:t>Raspberry Pi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/>
              <a:t>Signal Processing(FFT, Filtering)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/>
              <a:t>Power Calculation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/>
              <a:t>Feature Extraction</a:t>
            </a:r>
            <a:endParaRPr sz="2400"/>
          </a:p>
        </p:txBody>
      </p:sp>
      <p:sp>
        <p:nvSpPr>
          <p:cNvPr id="328" name="Shape 328"/>
          <p:cNvSpPr txBox="1"/>
          <p:nvPr/>
        </p:nvSpPr>
        <p:spPr>
          <a:xfrm>
            <a:off x="5539150" y="1124500"/>
            <a:ext cx="3456900" cy="39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Classification</a:t>
            </a: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FSM</a:t>
            </a: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WheelChair Control</a:t>
            </a: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>
            <a:off x="645300" y="1833775"/>
            <a:ext cx="3063300" cy="6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45300" y="2644025"/>
            <a:ext cx="3063300" cy="9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800">
                <a:latin typeface="Arial"/>
                <a:ea typeface="Arial"/>
                <a:cs typeface="Arial"/>
                <a:sym typeface="Arial"/>
              </a:rPr>
              <a:t>Any Queries???</a:t>
            </a:r>
            <a:endParaRPr sz="1800"/>
          </a:p>
        </p:txBody>
      </p:sp>
      <p:grpSp>
        <p:nvGrpSpPr>
          <p:cNvPr id="335" name="Shape 335"/>
          <p:cNvGrpSpPr/>
          <p:nvPr/>
        </p:nvGrpSpPr>
        <p:grpSpPr>
          <a:xfrm>
            <a:off x="4066820" y="1553491"/>
            <a:ext cx="3159984" cy="2439109"/>
            <a:chOff x="3553042" y="1657806"/>
            <a:chExt cx="3461100" cy="2671532"/>
          </a:xfrm>
        </p:grpSpPr>
        <p:sp>
          <p:nvSpPr>
            <p:cNvPr id="336" name="Shape 336"/>
            <p:cNvSpPr/>
            <p:nvPr/>
          </p:nvSpPr>
          <p:spPr>
            <a:xfrm>
              <a:off x="4856024" y="3625653"/>
              <a:ext cx="944700" cy="663300"/>
            </a:xfrm>
            <a:prstGeom prst="trapezoid">
              <a:avLst>
                <a:gd fmla="val 25000" name="adj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Shape 337"/>
            <p:cNvSpPr/>
            <p:nvPr/>
          </p:nvSpPr>
          <p:spPr>
            <a:xfrm rot="10800000">
              <a:off x="4953871" y="3681997"/>
              <a:ext cx="400200" cy="606600"/>
            </a:xfrm>
            <a:prstGeom prst="triangle">
              <a:avLst>
                <a:gd fmla="val 96745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Shape 338"/>
            <p:cNvSpPr/>
            <p:nvPr/>
          </p:nvSpPr>
          <p:spPr>
            <a:xfrm>
              <a:off x="4767796" y="3681816"/>
              <a:ext cx="163500" cy="606600"/>
            </a:xfrm>
            <a:prstGeom prst="triangle">
              <a:avLst>
                <a:gd fmla="val 98558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Shape 339"/>
            <p:cNvSpPr/>
            <p:nvPr/>
          </p:nvSpPr>
          <p:spPr>
            <a:xfrm rot="10800000">
              <a:off x="4678237" y="4276102"/>
              <a:ext cx="1210800" cy="456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Shape 340"/>
            <p:cNvSpPr/>
            <p:nvPr/>
          </p:nvSpPr>
          <p:spPr>
            <a:xfrm rot="10800000">
              <a:off x="4668343" y="4283738"/>
              <a:ext cx="1230600" cy="45600"/>
            </a:xfrm>
            <a:prstGeom prst="roundRect">
              <a:avLst>
                <a:gd fmla="val 5000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Shape 341"/>
            <p:cNvSpPr/>
            <p:nvPr/>
          </p:nvSpPr>
          <p:spPr>
            <a:xfrm>
              <a:off x="4926950" y="3681915"/>
              <a:ext cx="42900" cy="594300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Shape 342"/>
            <p:cNvSpPr/>
            <p:nvPr/>
          </p:nvSpPr>
          <p:spPr>
            <a:xfrm>
              <a:off x="3553042" y="1674645"/>
              <a:ext cx="3461100" cy="2014500"/>
            </a:xfrm>
            <a:prstGeom prst="roundRect">
              <a:avLst>
                <a:gd fmla="val 1882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Shape 343"/>
            <p:cNvSpPr/>
            <p:nvPr/>
          </p:nvSpPr>
          <p:spPr>
            <a:xfrm>
              <a:off x="3553042" y="1657806"/>
              <a:ext cx="3461100" cy="2014500"/>
            </a:xfrm>
            <a:prstGeom prst="roundRect">
              <a:avLst>
                <a:gd fmla="val 1764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44" name="Shape 344"/>
          <p:cNvPicPr preferRelativeResize="0"/>
          <p:nvPr/>
        </p:nvPicPr>
        <p:blipFill rotWithShape="1">
          <a:blip r:embed="rId3">
            <a:alphaModFix/>
          </a:blip>
          <a:srcRect b="26215" l="45356" r="19582" t="50734"/>
          <a:stretch/>
        </p:blipFill>
        <p:spPr>
          <a:xfrm>
            <a:off x="4115130" y="1605638"/>
            <a:ext cx="3063300" cy="1745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Shape 345"/>
          <p:cNvSpPr/>
          <p:nvPr/>
        </p:nvSpPr>
        <p:spPr>
          <a:xfrm flipH="1">
            <a:off x="4114917" y="1606596"/>
            <a:ext cx="3063300" cy="17433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46" name="Shape 346"/>
          <p:cNvGrpSpPr/>
          <p:nvPr/>
        </p:nvGrpSpPr>
        <p:grpSpPr>
          <a:xfrm>
            <a:off x="6762480" y="2546254"/>
            <a:ext cx="1024386" cy="1522884"/>
            <a:chOff x="6505573" y="2745170"/>
            <a:chExt cx="1122000" cy="1668000"/>
          </a:xfrm>
        </p:grpSpPr>
        <p:sp>
          <p:nvSpPr>
            <p:cNvPr id="347" name="Shape 347"/>
            <p:cNvSpPr/>
            <p:nvPr/>
          </p:nvSpPr>
          <p:spPr>
            <a:xfrm>
              <a:off x="6517841" y="2745170"/>
              <a:ext cx="1109700" cy="16680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Shape 348"/>
            <p:cNvSpPr/>
            <p:nvPr/>
          </p:nvSpPr>
          <p:spPr>
            <a:xfrm rot="-5400000">
              <a:off x="6238873" y="3024453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Shape 349"/>
            <p:cNvSpPr/>
            <p:nvPr/>
          </p:nvSpPr>
          <p:spPr>
            <a:xfrm rot="-5400000">
              <a:off x="6238873" y="3012061"/>
              <a:ext cx="1655400" cy="1122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Shape 350"/>
            <p:cNvSpPr/>
            <p:nvPr/>
          </p:nvSpPr>
          <p:spPr>
            <a:xfrm>
              <a:off x="6954127" y="4329594"/>
              <a:ext cx="224700" cy="315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51" name="Shape 351"/>
          <p:cNvPicPr preferRelativeResize="0"/>
          <p:nvPr/>
        </p:nvPicPr>
        <p:blipFill rotWithShape="1">
          <a:blip r:embed="rId4">
            <a:alphaModFix/>
          </a:blip>
          <a:srcRect b="16020" l="53168" r="26238" t="53058"/>
          <a:stretch/>
        </p:blipFill>
        <p:spPr>
          <a:xfrm>
            <a:off x="6762097" y="2613771"/>
            <a:ext cx="1024200" cy="13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/>
          <p:nvPr/>
        </p:nvSpPr>
        <p:spPr>
          <a:xfrm flipH="1">
            <a:off x="6762011" y="2613990"/>
            <a:ext cx="1024200" cy="13332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3" name="Shape 353"/>
          <p:cNvGrpSpPr/>
          <p:nvPr/>
        </p:nvGrpSpPr>
        <p:grpSpPr>
          <a:xfrm>
            <a:off x="6405845" y="3121897"/>
            <a:ext cx="520684" cy="1036470"/>
            <a:chOff x="9543736" y="4486132"/>
            <a:chExt cx="570300" cy="1135235"/>
          </a:xfrm>
        </p:grpSpPr>
        <p:sp>
          <p:nvSpPr>
            <p:cNvPr id="354" name="Shape 354"/>
            <p:cNvSpPr/>
            <p:nvPr/>
          </p:nvSpPr>
          <p:spPr>
            <a:xfrm>
              <a:off x="9543736" y="4487212"/>
              <a:ext cx="570300" cy="1132800"/>
            </a:xfrm>
            <a:prstGeom prst="roundRect">
              <a:avLst>
                <a:gd fmla="val 5402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Shape 355"/>
            <p:cNvSpPr/>
            <p:nvPr/>
          </p:nvSpPr>
          <p:spPr>
            <a:xfrm rot="-5400000">
              <a:off x="9265568" y="4772968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Shape 356"/>
            <p:cNvSpPr/>
            <p:nvPr/>
          </p:nvSpPr>
          <p:spPr>
            <a:xfrm rot="-5400000">
              <a:off x="9265568" y="4764532"/>
              <a:ext cx="1126800" cy="570000"/>
            </a:xfrm>
            <a:prstGeom prst="roundRect">
              <a:avLst>
                <a:gd fmla="val 4551" name="adj"/>
              </a:avLst>
            </a:pr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Shape 357"/>
            <p:cNvSpPr/>
            <p:nvPr/>
          </p:nvSpPr>
          <p:spPr>
            <a:xfrm>
              <a:off x="9736876" y="5519757"/>
              <a:ext cx="186300" cy="30300"/>
            </a:xfrm>
            <a:prstGeom prst="roundRect">
              <a:avLst>
                <a:gd fmla="val 50000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58" name="Shape 358"/>
          <p:cNvPicPr preferRelativeResize="0"/>
          <p:nvPr/>
        </p:nvPicPr>
        <p:blipFill rotWithShape="1">
          <a:blip r:embed="rId5">
            <a:alphaModFix/>
          </a:blip>
          <a:srcRect b="36733" l="41330" r="47980" t="42211"/>
          <a:stretch/>
        </p:blipFill>
        <p:spPr>
          <a:xfrm>
            <a:off x="6405412" y="3121559"/>
            <a:ext cx="520500" cy="888900"/>
          </a:xfrm>
          <a:prstGeom prst="round2SameRect">
            <a:avLst>
              <a:gd fmla="val 4129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59" name="Shape 359"/>
          <p:cNvSpPr/>
          <p:nvPr/>
        </p:nvSpPr>
        <p:spPr>
          <a:xfrm flipH="1">
            <a:off x="6405284" y="3142709"/>
            <a:ext cx="520500" cy="867900"/>
          </a:xfrm>
          <a:prstGeom prst="rtTriangle">
            <a:avLst/>
          </a:prstGeom>
          <a:solidFill>
            <a:srgbClr val="000000">
              <a:alpha val="46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0" name="Shape 360"/>
          <p:cNvGrpSpPr/>
          <p:nvPr/>
        </p:nvGrpSpPr>
        <p:grpSpPr>
          <a:xfrm>
            <a:off x="7564804" y="3443361"/>
            <a:ext cx="455496" cy="692277"/>
            <a:chOff x="7384375" y="3728000"/>
            <a:chExt cx="498900" cy="758244"/>
          </a:xfrm>
        </p:grpSpPr>
        <p:sp>
          <p:nvSpPr>
            <p:cNvPr id="361" name="Shape 361"/>
            <p:cNvSpPr/>
            <p:nvPr/>
          </p:nvSpPr>
          <p:spPr>
            <a:xfrm rot="10800000">
              <a:off x="7475552" y="4233644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Shape 362"/>
            <p:cNvSpPr/>
            <p:nvPr/>
          </p:nvSpPr>
          <p:spPr>
            <a:xfrm rot="5400000">
              <a:off x="7506587" y="4276887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Shape 363"/>
            <p:cNvSpPr/>
            <p:nvPr/>
          </p:nvSpPr>
          <p:spPr>
            <a:xfrm>
              <a:off x="7475548" y="3728000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Shape 364"/>
            <p:cNvSpPr/>
            <p:nvPr/>
          </p:nvSpPr>
          <p:spPr>
            <a:xfrm>
              <a:off x="7384375" y="3860325"/>
              <a:ext cx="498900" cy="498900"/>
            </a:xfrm>
            <a:prstGeom prst="ellipse">
              <a:avLst/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65" name="Shape 365"/>
          <p:cNvGrpSpPr/>
          <p:nvPr/>
        </p:nvGrpSpPr>
        <p:grpSpPr>
          <a:xfrm>
            <a:off x="7564836" y="3561758"/>
            <a:ext cx="478081" cy="462776"/>
            <a:chOff x="7384385" y="3857442"/>
            <a:chExt cx="523637" cy="506874"/>
          </a:xfrm>
        </p:grpSpPr>
        <p:sp>
          <p:nvSpPr>
            <p:cNvPr id="366" name="Shape 366"/>
            <p:cNvSpPr/>
            <p:nvPr/>
          </p:nvSpPr>
          <p:spPr>
            <a:xfrm>
              <a:off x="7384385" y="3865416"/>
              <a:ext cx="498900" cy="498900"/>
            </a:xfrm>
            <a:prstGeom prst="ellipse">
              <a:avLst/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67" name="Shape 367"/>
            <p:cNvGrpSpPr/>
            <p:nvPr/>
          </p:nvGrpSpPr>
          <p:grpSpPr>
            <a:xfrm>
              <a:off x="7384385" y="3857442"/>
              <a:ext cx="523637" cy="498900"/>
              <a:chOff x="7384385" y="3857442"/>
              <a:chExt cx="523637" cy="498900"/>
            </a:xfrm>
          </p:grpSpPr>
          <p:sp>
            <p:nvSpPr>
              <p:cNvPr id="368" name="Shape 368"/>
              <p:cNvSpPr/>
              <p:nvPr/>
            </p:nvSpPr>
            <p:spPr>
              <a:xfrm>
                <a:off x="7384385" y="3857442"/>
                <a:ext cx="498900" cy="498900"/>
              </a:xfrm>
              <a:prstGeom prst="ellipse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9" name="Shape 369"/>
              <p:cNvSpPr/>
              <p:nvPr/>
            </p:nvSpPr>
            <p:spPr>
              <a:xfrm>
                <a:off x="7856422" y="4081138"/>
                <a:ext cx="51600" cy="51600"/>
              </a:xfrm>
              <a:prstGeom prst="flowChartDelay">
                <a:avLst/>
              </a:pr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descr="offset_comp_342327_edited.jpg" id="370" name="Shape 370"/>
          <p:cNvPicPr preferRelativeResize="0"/>
          <p:nvPr/>
        </p:nvPicPr>
        <p:blipFill rotWithShape="1">
          <a:blip r:embed="rId6">
            <a:alphaModFix/>
          </a:blip>
          <a:srcRect b="36557" l="48584" r="37425" t="47335"/>
          <a:stretch/>
        </p:blipFill>
        <p:spPr>
          <a:xfrm>
            <a:off x="7591905" y="3590541"/>
            <a:ext cx="400500" cy="399300"/>
          </a:xfrm>
          <a:prstGeom prst="ellipse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grpSp>
        <p:nvGrpSpPr>
          <p:cNvPr id="371" name="Shape 371"/>
          <p:cNvGrpSpPr/>
          <p:nvPr/>
        </p:nvGrpSpPr>
        <p:grpSpPr>
          <a:xfrm>
            <a:off x="8110843" y="3443361"/>
            <a:ext cx="435785" cy="692277"/>
            <a:chOff x="7982421" y="3727763"/>
            <a:chExt cx="477311" cy="758244"/>
          </a:xfrm>
        </p:grpSpPr>
        <p:sp>
          <p:nvSpPr>
            <p:cNvPr id="372" name="Shape 372"/>
            <p:cNvSpPr/>
            <p:nvPr/>
          </p:nvSpPr>
          <p:spPr>
            <a:xfrm>
              <a:off x="8054507" y="3728825"/>
              <a:ext cx="316500" cy="756600"/>
            </a:xfrm>
            <a:prstGeom prst="roundRect">
              <a:avLst>
                <a:gd fmla="val 15418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 rot="10800000">
              <a:off x="8054264" y="4233407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 rot="5400000">
              <a:off x="8085300" y="4276650"/>
              <a:ext cx="140700" cy="201900"/>
            </a:xfrm>
            <a:prstGeom prst="triangle">
              <a:avLst>
                <a:gd fmla="val 27359" name="adj"/>
              </a:avLst>
            </a:prstGeom>
            <a:solidFill>
              <a:srgbClr val="CCCC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8054261" y="3727763"/>
              <a:ext cx="316500" cy="2526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E7E7E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7991115" y="3866003"/>
              <a:ext cx="434400" cy="486900"/>
            </a:xfrm>
            <a:prstGeom prst="roundRect">
              <a:avLst>
                <a:gd fmla="val 12273" name="adj"/>
              </a:avLst>
            </a:prstGeom>
            <a:solidFill>
              <a:srgbClr val="1B212C"/>
            </a:solidFill>
            <a:ln>
              <a:noFill/>
            </a:ln>
            <a:effectLst>
              <a:outerShdw blurRad="387350" sx="107000" rotWithShape="0" algn="tr" dir="8100000" dist="38100" sy="107000">
                <a:srgbClr val="000000">
                  <a:alpha val="498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7982425" y="3884047"/>
              <a:ext cx="451800" cy="499800"/>
            </a:xfrm>
            <a:prstGeom prst="roundRect">
              <a:avLst>
                <a:gd fmla="val 10240" name="adj"/>
              </a:avLst>
            </a:prstGeom>
            <a:solidFill>
              <a:srgbClr val="9999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8408132" y="4081081"/>
              <a:ext cx="51600" cy="51600"/>
            </a:xfrm>
            <a:prstGeom prst="flowChartDelay">
              <a:avLst/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7982421" y="3863888"/>
              <a:ext cx="451800" cy="513900"/>
            </a:xfrm>
            <a:prstGeom prst="roundRect">
              <a:avLst>
                <a:gd fmla="val 10240" name="adj"/>
              </a:avLst>
            </a:prstGeom>
            <a:solidFill>
              <a:srgbClr val="D9D9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descr="offset_comp_342327_edited.jpg" id="380" name="Shape 380"/>
          <p:cNvPicPr preferRelativeResize="0"/>
          <p:nvPr/>
        </p:nvPicPr>
        <p:blipFill rotWithShape="1">
          <a:blip r:embed="rId7">
            <a:alphaModFix/>
          </a:blip>
          <a:srcRect b="27092" l="49668" r="37351" t="55915"/>
          <a:stretch/>
        </p:blipFill>
        <p:spPr>
          <a:xfrm>
            <a:off x="8127235" y="3586562"/>
            <a:ext cx="379200" cy="429900"/>
          </a:xfrm>
          <a:prstGeom prst="roundRect">
            <a:avLst>
              <a:gd fmla="val 7794" name="adj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3375450" y="254675"/>
            <a:ext cx="23931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ABOUT ME</a:t>
            </a:r>
            <a:endParaRPr sz="3000">
              <a:solidFill>
                <a:schemeClr val="lt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9875" y="1403375"/>
            <a:ext cx="1124250" cy="1326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Shape 236"/>
          <p:cNvSpPr txBox="1"/>
          <p:nvPr/>
        </p:nvSpPr>
        <p:spPr>
          <a:xfrm>
            <a:off x="1588950" y="3113175"/>
            <a:ext cx="5966100" cy="16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4.0 Engineer Otonomis Pvt. Ltd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Working on future of Moving Vehicles in Nepal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FFFFF"/>
                </a:solidFill>
              </a:rPr>
              <a:t>“Interested Artificial General Intelligence &amp; Future of AI”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>
            <p:ph type="title"/>
          </p:nvPr>
        </p:nvSpPr>
        <p:spPr>
          <a:xfrm>
            <a:off x="849800" y="254250"/>
            <a:ext cx="7038900" cy="6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Contents</a:t>
            </a:r>
            <a:endParaRPr sz="3000"/>
          </a:p>
        </p:txBody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1052550" y="995400"/>
            <a:ext cx="7038900" cy="379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Brain Waves</a:t>
            </a:r>
            <a:endParaRPr sz="2400"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Types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BCI Intro</a:t>
            </a:r>
            <a:endParaRPr sz="2400"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Types</a:t>
            </a:r>
            <a:endParaRPr sz="2400"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Application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BCI Components 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ML trends in BCI</a:t>
            </a:r>
            <a:endParaRPr sz="2400"/>
          </a:p>
          <a:p>
            <a: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-GB" sz="2400"/>
              <a:t>General Algorithms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Brain Controlled WheelChair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/>
          <p:nvPr>
            <p:ph type="title"/>
          </p:nvPr>
        </p:nvSpPr>
        <p:spPr>
          <a:xfrm>
            <a:off x="1099675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BRAIN WAVES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/>
        </p:nvSpPr>
        <p:spPr>
          <a:xfrm>
            <a:off x="624725" y="421650"/>
            <a:ext cx="7632000" cy="43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GB" sz="2400">
                <a:solidFill>
                  <a:schemeClr val="lt1"/>
                </a:solidFill>
              </a:rPr>
              <a:t>80 billion neurons communicate in specific rhythms and groups oscillating in very specific frequencies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GB" sz="2400">
                <a:solidFill>
                  <a:schemeClr val="lt1"/>
                </a:solidFill>
              </a:rPr>
              <a:t>Brain waves are measured in cycles per second i.e Hz</a:t>
            </a:r>
            <a:endParaRPr sz="2400">
              <a:solidFill>
                <a:schemeClr val="lt1"/>
              </a:solidFill>
            </a:endParaRP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GB" sz="2400">
                <a:solidFill>
                  <a:schemeClr val="lt1"/>
                </a:solidFill>
              </a:rPr>
              <a:t>Lower the frequency lower is the brain activity</a:t>
            </a:r>
            <a:endParaRPr sz="2400">
              <a:solidFill>
                <a:schemeClr val="lt1"/>
              </a:solidFill>
            </a:endParaRPr>
          </a:p>
          <a:p>
            <a: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-GB" sz="2400">
                <a:solidFill>
                  <a:schemeClr val="lt1"/>
                </a:solidFill>
              </a:rPr>
              <a:t>Handy analogy with musical notes, lower the frequency waves are deeply penetrating, higher frequency are more subtle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933075" y="1438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Types</a:t>
            </a:r>
            <a:endParaRPr sz="3000"/>
          </a:p>
        </p:txBody>
      </p:sp>
      <p:pic>
        <p:nvPicPr>
          <p:cNvPr id="258" name="Shape 2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9430" y="93275"/>
            <a:ext cx="6134825" cy="495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type="title"/>
          </p:nvPr>
        </p:nvSpPr>
        <p:spPr>
          <a:xfrm>
            <a:off x="1099675" y="21147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BCI Introduction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1203775" y="691875"/>
            <a:ext cx="6646800" cy="352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Brain Computer Interface are systems that allow communication between the brain and various machines.</a:t>
            </a:r>
            <a:endParaRPr sz="2400"/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269" name="Shape 269"/>
          <p:cNvSpPr/>
          <p:nvPr/>
        </p:nvSpPr>
        <p:spPr>
          <a:xfrm>
            <a:off x="7040600" y="3923575"/>
            <a:ext cx="2106350" cy="1222450"/>
          </a:xfrm>
          <a:custGeom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774" y="2012675"/>
            <a:ext cx="5294448" cy="297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/>
          <p:nvPr>
            <p:ph idx="1" type="body"/>
          </p:nvPr>
        </p:nvSpPr>
        <p:spPr>
          <a:xfrm>
            <a:off x="1297500" y="1307850"/>
            <a:ext cx="7038900" cy="32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Invasive , mini electrodes are directly implanted into the brain during neurosurgery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Semi Invasive,  electrodes placed on the exposed surface of the brain eg, Electrocorticography ECoG</a:t>
            </a:r>
            <a:endParaRPr sz="24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GB" sz="2400"/>
              <a:t>Non Invasive, electrodes are kept touching the head externally </a:t>
            </a:r>
            <a:endParaRPr sz="2400"/>
          </a:p>
        </p:txBody>
      </p:sp>
      <p:sp>
        <p:nvSpPr>
          <p:cNvPr id="276" name="Shape 276"/>
          <p:cNvSpPr/>
          <p:nvPr/>
        </p:nvSpPr>
        <p:spPr>
          <a:xfrm>
            <a:off x="7040600" y="3923575"/>
            <a:ext cx="2106350" cy="1222450"/>
          </a:xfrm>
          <a:custGeom>
            <a:pathLst>
              <a:path extrusionOk="0" h="48898" w="84254">
                <a:moveTo>
                  <a:pt x="0" y="0"/>
                </a:moveTo>
                <a:lnTo>
                  <a:pt x="50319" y="0"/>
                </a:lnTo>
                <a:lnTo>
                  <a:pt x="84254" y="33935"/>
                </a:lnTo>
                <a:lnTo>
                  <a:pt x="84254" y="48898"/>
                </a:lnTo>
                <a:lnTo>
                  <a:pt x="48798" y="4889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77" name="Shape 27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BCI Types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