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74" r:id="rId3"/>
    <p:sldId id="257" r:id="rId4"/>
    <p:sldId id="258" r:id="rId5"/>
    <p:sldId id="290" r:id="rId6"/>
    <p:sldId id="259" r:id="rId7"/>
    <p:sldId id="260" r:id="rId8"/>
    <p:sldId id="276" r:id="rId9"/>
    <p:sldId id="261" r:id="rId10"/>
    <p:sldId id="262" r:id="rId11"/>
    <p:sldId id="277" r:id="rId12"/>
    <p:sldId id="278" r:id="rId13"/>
    <p:sldId id="279" r:id="rId14"/>
    <p:sldId id="266" r:id="rId15"/>
    <p:sldId id="267" r:id="rId16"/>
    <p:sldId id="280" r:id="rId17"/>
    <p:sldId id="275" r:id="rId18"/>
    <p:sldId id="268" r:id="rId19"/>
    <p:sldId id="264" r:id="rId20"/>
    <p:sldId id="265" r:id="rId21"/>
    <p:sldId id="269" r:id="rId22"/>
    <p:sldId id="270" r:id="rId23"/>
    <p:sldId id="271" r:id="rId24"/>
    <p:sldId id="281" r:id="rId25"/>
    <p:sldId id="283" r:id="rId26"/>
    <p:sldId id="282" r:id="rId27"/>
    <p:sldId id="284" r:id="rId28"/>
    <p:sldId id="285" r:id="rId29"/>
    <p:sldId id="287" r:id="rId30"/>
    <p:sldId id="286" r:id="rId31"/>
    <p:sldId id="288" r:id="rId32"/>
    <p:sldId id="289" r:id="rId33"/>
    <p:sldId id="272" r:id="rId34"/>
    <p:sldId id="273" r:id="rId3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8"/>
    <p:restoredTop sz="94666"/>
  </p:normalViewPr>
  <p:slideViewPr>
    <p:cSldViewPr snapToGrid="0" snapToObjects="1">
      <p:cViewPr varScale="1">
        <p:scale>
          <a:sx n="102" d="100"/>
          <a:sy n="102" d="100"/>
        </p:scale>
        <p:origin x="400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viewProps" Target="viewProps.xml"/><Relationship Id="rId38" Type="http://schemas.openxmlformats.org/officeDocument/2006/relationships/theme" Target="theme/theme1.xml"/><Relationship Id="rId3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46534" y="3085765"/>
            <a:ext cx="11262866" cy="33048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81191" y="1020431"/>
            <a:ext cx="10993549" cy="1475013"/>
          </a:xfrm>
          <a:effectLst/>
        </p:spPr>
        <p:txBody>
          <a:bodyPr anchor="b">
            <a:normAutofit/>
          </a:bodyPr>
          <a:lstStyle>
            <a:lvl1pPr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81194" y="2495445"/>
            <a:ext cx="10993546" cy="590321"/>
          </a:xfrm>
        </p:spPr>
        <p:txBody>
          <a:bodyPr anchor="t">
            <a:normAutofit/>
          </a:bodyPr>
          <a:lstStyle>
            <a:lvl1pPr marL="0" indent="0" algn="l">
              <a:buNone/>
              <a:defRPr sz="1600" cap="all">
                <a:solidFill>
                  <a:schemeClr val="accent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605951" y="5956137"/>
            <a:ext cx="2844800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10/14/17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81192" y="5951811"/>
            <a:ext cx="6917210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58300" y="5956137"/>
            <a:ext cx="1016440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0286" y="614407"/>
            <a:ext cx="11309338" cy="118929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013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10/14/17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8839201" y="599725"/>
            <a:ext cx="2906817" cy="581695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675726"/>
            <a:ext cx="2004164" cy="518307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4923" y="675726"/>
            <a:ext cx="7896279" cy="5183073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993673" y="5956137"/>
            <a:ext cx="1328141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10/14/17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74923" y="5951811"/>
            <a:ext cx="7896279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46615" y="5956137"/>
            <a:ext cx="1164195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440286" y="614407"/>
            <a:ext cx="11309338" cy="118929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013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1192" y="2180496"/>
            <a:ext cx="11029615" cy="367830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10/14/17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58300" y="5956137"/>
            <a:ext cx="1052508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7817" y="5141974"/>
            <a:ext cx="11290860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3043910"/>
            <a:ext cx="11029615" cy="1497507"/>
          </a:xfrm>
        </p:spPr>
        <p:txBody>
          <a:bodyPr anchor="b">
            <a:normAutofit/>
          </a:bodyPr>
          <a:lstStyle>
            <a:lvl1pPr algn="l">
              <a:defRPr sz="3600" b="0" cap="all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4541417"/>
            <a:ext cx="11029615" cy="600556"/>
          </a:xfrm>
        </p:spPr>
        <p:txBody>
          <a:bodyPr anchor="t">
            <a:normAutofit/>
          </a:bodyPr>
          <a:lstStyle>
            <a:lvl1pPr marL="0" indent="0" algn="l">
              <a:buNone/>
              <a:defRPr sz="1800" cap="all">
                <a:solidFill>
                  <a:schemeClr val="accent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10/14/17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5982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81193" y="2228003"/>
            <a:ext cx="5422390" cy="363304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8417" y="2228003"/>
            <a:ext cx="5422392" cy="363304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10/14/17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>
            <a:spLocks noChangeAspect="1"/>
          </p:cNvSpPr>
          <p:nvPr/>
        </p:nvSpPr>
        <p:spPr>
          <a:xfrm>
            <a:off x="445982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7219" y="2250892"/>
            <a:ext cx="5087075" cy="536005"/>
          </a:xfrm>
        </p:spPr>
        <p:txBody>
          <a:bodyPr anchor="b">
            <a:noAutofit/>
          </a:bodyPr>
          <a:lstStyle>
            <a:lvl1pPr marL="0" indent="0">
              <a:buNone/>
              <a:defRPr sz="22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1194" y="2926052"/>
            <a:ext cx="5393100" cy="2934999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23735" y="2250892"/>
            <a:ext cx="5087073" cy="553373"/>
          </a:xfrm>
        </p:spPr>
        <p:txBody>
          <a:bodyPr anchor="b">
            <a:noAutofit/>
          </a:bodyPr>
          <a:lstStyle>
            <a:lvl1pPr marL="0" indent="0">
              <a:buNone/>
              <a:defRPr sz="22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709" y="2926052"/>
            <a:ext cx="5393100" cy="2934999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10/14/17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440683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575894" y="729658"/>
            <a:ext cx="11029616" cy="98833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10/14/17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10/14/17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>
            <a:spLocks noChangeAspect="1"/>
          </p:cNvSpPr>
          <p:nvPr/>
        </p:nvSpPr>
        <p:spPr>
          <a:xfrm>
            <a:off x="447817" y="5141973"/>
            <a:ext cx="11298200" cy="127470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2" y="5262296"/>
            <a:ext cx="4909445" cy="689514"/>
          </a:xfrm>
        </p:spPr>
        <p:txBody>
          <a:bodyPr anchor="ctr"/>
          <a:lstStyle>
            <a:lvl1pPr algn="l">
              <a:defRPr sz="2000" b="0"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7816" y="601200"/>
            <a:ext cx="11292840" cy="4204800"/>
          </a:xfrm>
        </p:spPr>
        <p:txBody>
          <a:bodyPr anchor="ctr">
            <a:normAutofit/>
          </a:bodyPr>
          <a:lstStyle>
            <a:lvl1pPr>
              <a:defRPr sz="2000">
                <a:solidFill>
                  <a:schemeClr val="tx2"/>
                </a:solidFill>
              </a:defRPr>
            </a:lvl1pPr>
            <a:lvl2pPr>
              <a:defRPr sz="1800">
                <a:solidFill>
                  <a:schemeClr val="tx2"/>
                </a:solidFill>
              </a:defRPr>
            </a:lvl2pPr>
            <a:lvl3pPr>
              <a:defRPr sz="1600">
                <a:solidFill>
                  <a:schemeClr val="tx2"/>
                </a:solidFill>
              </a:defRPr>
            </a:lvl3pPr>
            <a:lvl4pPr>
              <a:defRPr sz="1400">
                <a:solidFill>
                  <a:schemeClr val="tx2"/>
                </a:solidFill>
              </a:defRPr>
            </a:lvl4pPr>
            <a:lvl5pPr>
              <a:defRPr sz="1400">
                <a:solidFill>
                  <a:schemeClr val="tx2"/>
                </a:solidFill>
              </a:defRPr>
            </a:lvl5pPr>
            <a:lvl6pPr>
              <a:defRPr sz="1400">
                <a:solidFill>
                  <a:schemeClr val="tx2"/>
                </a:solidFill>
              </a:defRPr>
            </a:lvl6pPr>
            <a:lvl7pPr>
              <a:defRPr sz="1400">
                <a:solidFill>
                  <a:schemeClr val="tx2"/>
                </a:solidFill>
              </a:defRPr>
            </a:lvl7pPr>
            <a:lvl8pPr>
              <a:defRPr sz="1400">
                <a:solidFill>
                  <a:schemeClr val="tx2"/>
                </a:solidFill>
              </a:defRPr>
            </a:lvl8pPr>
            <a:lvl9pPr>
              <a:defRPr sz="1400">
                <a:solidFill>
                  <a:schemeClr val="tx2"/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40823" y="5262296"/>
            <a:ext cx="5869987" cy="689515"/>
          </a:xfrm>
        </p:spPr>
        <p:txBody>
          <a:bodyPr anchor="ctr">
            <a:normAutofit/>
          </a:bodyPr>
          <a:lstStyle>
            <a:lvl1pPr marL="0" indent="0" algn="r">
              <a:buNone/>
              <a:defRPr sz="1100">
                <a:solidFill>
                  <a:schemeClr val="bg1"/>
                </a:solidFill>
              </a:defRPr>
            </a:lvl1pPr>
            <a:lvl2pPr marL="457200" indent="0">
              <a:buNone/>
              <a:defRPr sz="11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10/14/17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4693389"/>
            <a:ext cx="11029616" cy="566738"/>
          </a:xfrm>
        </p:spPr>
        <p:txBody>
          <a:bodyPr anchor="b">
            <a:normAutofit/>
          </a:bodyPr>
          <a:lstStyle>
            <a:lvl1pPr algn="l">
              <a:defRPr sz="2400" b="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47817" y="599725"/>
            <a:ext cx="11290859" cy="3557252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81192" y="5260127"/>
            <a:ext cx="11029617" cy="598671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10/14/17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81192" y="705124"/>
            <a:ext cx="11029616" cy="118955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2336003"/>
            <a:ext cx="11029616" cy="352279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05951" y="5956137"/>
            <a:ext cx="28447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2"/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10/14/17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81192" y="5951811"/>
            <a:ext cx="69172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all">
                <a:solidFill>
                  <a:schemeClr val="accent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58300" y="5956137"/>
            <a:ext cx="10525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2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457200" rtl="0" eaLnBrk="1" latinLnBrk="0" hangingPunct="1">
        <a:spcBef>
          <a:spcPct val="0"/>
        </a:spcBef>
        <a:buNone/>
        <a:defRPr sz="2800" b="0" kern="1200" cap="all">
          <a:solidFill>
            <a:schemeClr val="bg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060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800" kern="1200">
          <a:solidFill>
            <a:schemeClr val="tx2"/>
          </a:solidFill>
          <a:latin typeface="+mn-lt"/>
          <a:ea typeface="+mn-ea"/>
          <a:cs typeface="+mn-cs"/>
        </a:defRPr>
      </a:lvl1pPr>
      <a:lvl2pPr marL="6300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600" kern="1200">
          <a:solidFill>
            <a:schemeClr val="tx2"/>
          </a:solidFill>
          <a:latin typeface="+mn-lt"/>
          <a:ea typeface="+mn-ea"/>
          <a:cs typeface="+mn-cs"/>
        </a:defRPr>
      </a:lvl2pPr>
      <a:lvl3pPr marL="900000" indent="-270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400" kern="1200">
          <a:solidFill>
            <a:schemeClr val="tx2"/>
          </a:solidFill>
          <a:latin typeface="+mn-lt"/>
          <a:ea typeface="+mn-ea"/>
          <a:cs typeface="+mn-cs"/>
        </a:defRPr>
      </a:lvl3pPr>
      <a:lvl4pPr marL="124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4pPr>
      <a:lvl5pPr marL="160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5pPr>
      <a:lvl6pPr marL="19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6pPr>
      <a:lvl7pPr marL="22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7pPr>
      <a:lvl8pPr marL="25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8pPr>
      <a:lvl9pPr marL="28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g"/><Relationship Id="rId3" Type="http://schemas.openxmlformats.org/officeDocument/2006/relationships/image" Target="../media/image3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Developer Sessions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Works </a:t>
            </a:r>
            <a:r>
              <a:rPr lang="en-US" smtClean="0"/>
              <a:t>and Announcements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7396" y="1909499"/>
            <a:ext cx="964188" cy="881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7638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DevMEsh</a:t>
            </a:r>
            <a:r>
              <a:rPr lang="en-US" dirty="0" smtClean="0"/>
              <a:t> Platform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1191" y="2162724"/>
            <a:ext cx="11029615" cy="1787840"/>
          </a:xfrm>
        </p:spPr>
        <p:txBody>
          <a:bodyPr>
            <a:normAutofit/>
          </a:bodyPr>
          <a:lstStyle/>
          <a:p>
            <a:r>
              <a:rPr lang="en-US" sz="2800" dirty="0" err="1" smtClean="0"/>
              <a:t>devmesh.intel.com</a:t>
            </a:r>
            <a:endParaRPr lang="en-US" sz="2800" dirty="0" smtClean="0"/>
          </a:p>
          <a:p>
            <a:r>
              <a:rPr lang="en-US" sz="2800" dirty="0"/>
              <a:t>Find and follow world-class developers, share your own projects, and collaborate with others.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5203" y="4084182"/>
            <a:ext cx="1961592" cy="1792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915871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50999" cy="6676373"/>
          </a:xfrm>
        </p:spPr>
      </p:pic>
    </p:spTree>
    <p:extLst>
      <p:ext uri="{BB962C8B-B14F-4D97-AF65-F5344CB8AC3E}">
        <p14:creationId xmlns:p14="http://schemas.microsoft.com/office/powerpoint/2010/main" val="147541815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-237995" y="-87682"/>
            <a:ext cx="12789074" cy="7114783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Content Placeholder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7420" y="0"/>
            <a:ext cx="7027101" cy="6826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155317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Content Placeholder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0641" y="129246"/>
            <a:ext cx="7750716" cy="6599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321570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Training by Intel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1192" y="2180496"/>
            <a:ext cx="11029615" cy="1051219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US" sz="6600" dirty="0" err="1" smtClean="0"/>
              <a:t>software.intel.com</a:t>
            </a:r>
            <a:endParaRPr lang="en-US" sz="6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4526" y="3545562"/>
            <a:ext cx="2592477" cy="2369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446910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990" y="126956"/>
            <a:ext cx="11619158" cy="6380410"/>
          </a:xfrm>
        </p:spPr>
      </p:pic>
    </p:spTree>
    <p:extLst>
      <p:ext uri="{BB962C8B-B14F-4D97-AF65-F5344CB8AC3E}">
        <p14:creationId xmlns:p14="http://schemas.microsoft.com/office/powerpoint/2010/main" val="10541737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2734" cy="6388274"/>
          </a:xfrm>
        </p:spPr>
      </p:pic>
    </p:spTree>
    <p:extLst>
      <p:ext uri="{BB962C8B-B14F-4D97-AF65-F5344CB8AC3E}">
        <p14:creationId xmlns:p14="http://schemas.microsoft.com/office/powerpoint/2010/main" val="155088979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Resources by Intel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Intel AI Resources: </a:t>
            </a:r>
          </a:p>
          <a:p>
            <a:pPr lvl="1"/>
            <a:r>
              <a:rPr lang="en-US" sz="3000" dirty="0" err="1" smtClean="0"/>
              <a:t>software.intel.com</a:t>
            </a:r>
            <a:r>
              <a:rPr lang="en-US" sz="3000" dirty="0" smtClean="0"/>
              <a:t>/</a:t>
            </a:r>
            <a:r>
              <a:rPr lang="en-US" sz="3000" dirty="0" err="1" smtClean="0"/>
              <a:t>en</a:t>
            </a:r>
            <a:r>
              <a:rPr lang="en-US" sz="3000" dirty="0" smtClean="0"/>
              <a:t>-us/</a:t>
            </a:r>
            <a:r>
              <a:rPr lang="en-US" sz="3000" dirty="0" err="1" smtClean="0"/>
              <a:t>ai</a:t>
            </a:r>
            <a:r>
              <a:rPr lang="en-US" sz="3000" dirty="0" smtClean="0"/>
              <a:t>-academy</a:t>
            </a:r>
          </a:p>
          <a:p>
            <a:r>
              <a:rPr lang="en-US" sz="3200" dirty="0" smtClean="0"/>
              <a:t>Dev Mesh Platform: </a:t>
            </a:r>
          </a:p>
          <a:p>
            <a:pPr lvl="1"/>
            <a:r>
              <a:rPr lang="en-US" sz="3000" dirty="0" err="1" smtClean="0"/>
              <a:t>devmesh.intel.com</a:t>
            </a:r>
            <a:endParaRPr lang="en-US" sz="3000" dirty="0"/>
          </a:p>
        </p:txBody>
      </p:sp>
    </p:spTree>
    <p:extLst>
      <p:ext uri="{BB962C8B-B14F-4D97-AF65-F5344CB8AC3E}">
        <p14:creationId xmlns:p14="http://schemas.microsoft.com/office/powerpoint/2010/main" val="40095772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Workshop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sz="2000" dirty="0" smtClean="0"/>
              <a:t>Workshop on Deep Learning: Feedforward Neural Network, CNN, RNNs, Transfer Learning, Style Transfer, recommender system, </a:t>
            </a:r>
            <a:r>
              <a:rPr lang="en-US" sz="2000" dirty="0" err="1" smtClean="0"/>
              <a:t>autoencoders</a:t>
            </a:r>
            <a:r>
              <a:rPr lang="en-US" sz="2000" dirty="0" smtClean="0"/>
              <a:t> </a:t>
            </a:r>
            <a:r>
              <a:rPr lang="en-US" sz="2000" dirty="0" err="1" smtClean="0"/>
              <a:t>etc</a:t>
            </a:r>
            <a:endParaRPr lang="en-US" sz="2000" dirty="0" smtClean="0"/>
          </a:p>
          <a:p>
            <a:r>
              <a:rPr lang="en-US" sz="2400" dirty="0" smtClean="0"/>
              <a:t>Training on Intel Xeon Phi Cluster:</a:t>
            </a:r>
          </a:p>
          <a:p>
            <a:pPr lvl="1"/>
            <a:r>
              <a:rPr lang="en-US" sz="2400" dirty="0" err="1" smtClean="0"/>
              <a:t>Tensorflow</a:t>
            </a:r>
            <a:r>
              <a:rPr lang="en-US" sz="2400" dirty="0" smtClean="0"/>
              <a:t>*</a:t>
            </a:r>
          </a:p>
          <a:p>
            <a:pPr lvl="1"/>
            <a:r>
              <a:rPr lang="en-US" sz="2400" dirty="0" smtClean="0"/>
              <a:t>Neon Framework</a:t>
            </a:r>
          </a:p>
          <a:p>
            <a:pPr lvl="1"/>
            <a:r>
              <a:rPr lang="en-US" sz="2400" dirty="0" err="1" smtClean="0"/>
              <a:t>Keras</a:t>
            </a:r>
            <a:r>
              <a:rPr lang="en-US" sz="2400" dirty="0" smtClean="0"/>
              <a:t>*</a:t>
            </a:r>
          </a:p>
          <a:p>
            <a:pPr lvl="1"/>
            <a:r>
              <a:rPr lang="en-US" sz="2400" dirty="0" smtClean="0"/>
              <a:t>Python*</a:t>
            </a:r>
          </a:p>
          <a:p>
            <a:pPr lvl="1"/>
            <a:r>
              <a:rPr lang="en-US" sz="2400" dirty="0" smtClean="0"/>
              <a:t>And many other popular framework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7576242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Workshop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(Free access) Train and run models on AWS clouds supported for Deep Learning</a:t>
            </a:r>
          </a:p>
          <a:p>
            <a:r>
              <a:rPr lang="en-US" sz="2800" dirty="0" smtClean="0"/>
              <a:t>(Free access) </a:t>
            </a:r>
            <a:r>
              <a:rPr lang="en-US" sz="2800" dirty="0" err="1" smtClean="0"/>
              <a:t>Qwiklab</a:t>
            </a:r>
            <a:r>
              <a:rPr lang="en-US" sz="2800" dirty="0" smtClean="0"/>
              <a:t> interactive labs and experiments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6544809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Kshitiz Rimal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AI/Deep Learning Enthusiast</a:t>
            </a:r>
          </a:p>
          <a:p>
            <a:r>
              <a:rPr lang="en-US" sz="3200" dirty="0"/>
              <a:t>Intel AI Student </a:t>
            </a:r>
            <a:r>
              <a:rPr lang="en-US" sz="3200" dirty="0" smtClean="0"/>
              <a:t>Ambassador</a:t>
            </a:r>
          </a:p>
          <a:p>
            <a:r>
              <a:rPr lang="en-US" sz="3200" dirty="0" smtClean="0"/>
              <a:t>Web/Mobile Developer</a:t>
            </a:r>
          </a:p>
          <a:p>
            <a:r>
              <a:rPr lang="en-US" sz="3200" dirty="0" smtClean="0"/>
              <a:t>UI/UX Designer</a:t>
            </a:r>
          </a:p>
        </p:txBody>
      </p:sp>
    </p:spTree>
    <p:extLst>
      <p:ext uri="{BB962C8B-B14F-4D97-AF65-F5344CB8AC3E}">
        <p14:creationId xmlns:p14="http://schemas.microsoft.com/office/powerpoint/2010/main" val="413753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WORKSHOP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Developer Sessions recently got Deep Learning Teaching Kit from NVIDIA, which includes:</a:t>
            </a:r>
          </a:p>
          <a:p>
            <a:pPr lvl="1"/>
            <a:r>
              <a:rPr lang="en-US" sz="2000" dirty="0" smtClean="0"/>
              <a:t>Detailed Course content on Deep Learning from New York University</a:t>
            </a:r>
          </a:p>
          <a:p>
            <a:pPr lvl="1"/>
            <a:r>
              <a:rPr lang="en-US" sz="2000" dirty="0" smtClean="0"/>
              <a:t>Prepared by Yann </a:t>
            </a:r>
            <a:r>
              <a:rPr lang="en-US" sz="2000" dirty="0" err="1" smtClean="0"/>
              <a:t>LeCun</a:t>
            </a:r>
            <a:r>
              <a:rPr lang="en-US" sz="2000" dirty="0" smtClean="0"/>
              <a:t>, Director of AI Research at Facebook and Professor at NYU</a:t>
            </a:r>
            <a:endParaRPr lang="en-US" sz="2000" dirty="0"/>
          </a:p>
          <a:p>
            <a:pPr lvl="1"/>
            <a:r>
              <a:rPr lang="en-US" sz="2000" dirty="0" smtClean="0"/>
              <a:t>Famous as Founding Father of Convolutional Neural Networks</a:t>
            </a:r>
          </a:p>
        </p:txBody>
      </p:sp>
    </p:spTree>
    <p:extLst>
      <p:ext uri="{BB962C8B-B14F-4D97-AF65-F5344CB8AC3E}">
        <p14:creationId xmlns:p14="http://schemas.microsoft.com/office/powerpoint/2010/main" val="12840330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Workshop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Starting from November</a:t>
            </a:r>
          </a:p>
          <a:p>
            <a:r>
              <a:rPr lang="en-US" sz="2400" dirty="0" smtClean="0"/>
              <a:t>Stay connected </a:t>
            </a:r>
            <a:r>
              <a:rPr lang="en-US" sz="2400" dirty="0"/>
              <a:t>for updates on </a:t>
            </a:r>
            <a:r>
              <a:rPr lang="en-US" sz="2400" b="1" dirty="0" err="1" smtClean="0"/>
              <a:t>facebook.com</a:t>
            </a:r>
            <a:r>
              <a:rPr lang="en-US" sz="2400" b="1" dirty="0" smtClean="0"/>
              <a:t>/groups/</a:t>
            </a:r>
            <a:r>
              <a:rPr lang="en-US" sz="2400" b="1" dirty="0" err="1" smtClean="0"/>
              <a:t>developersessions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172116090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On demand Workshops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For group of students of particular college</a:t>
            </a:r>
          </a:p>
          <a:p>
            <a:pPr lvl="1"/>
            <a:r>
              <a:rPr lang="en-US" sz="2200" dirty="0" smtClean="0"/>
              <a:t>College/University consent is required</a:t>
            </a:r>
          </a:p>
          <a:p>
            <a:r>
              <a:rPr lang="en-US" sz="2400" dirty="0" smtClean="0"/>
              <a:t>For professional employees </a:t>
            </a:r>
          </a:p>
          <a:p>
            <a:pPr lvl="1"/>
            <a:r>
              <a:rPr lang="en-US" sz="2200" dirty="0" smtClean="0"/>
              <a:t>Consent of their organization is required</a:t>
            </a:r>
          </a:p>
          <a:p>
            <a:r>
              <a:rPr lang="en-US" sz="2400" dirty="0" smtClean="0"/>
              <a:t>Custom Time Duration</a:t>
            </a:r>
          </a:p>
          <a:p>
            <a:r>
              <a:rPr lang="en-US" sz="2400" dirty="0" smtClean="0"/>
              <a:t>Includes all the benefits of regular workshops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2085759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Helping individuals or Team on their project by teaching and providing resources</a:t>
            </a:r>
          </a:p>
          <a:p>
            <a:pPr lvl="1"/>
            <a:r>
              <a:rPr lang="en-US" sz="2400" dirty="0"/>
              <a:t>If you have a team and working on a machine learning related project for your college or your new startup idea and don’t have </a:t>
            </a:r>
            <a:r>
              <a:rPr lang="en-US" sz="2400" dirty="0" smtClean="0"/>
              <a:t>resources </a:t>
            </a:r>
            <a:r>
              <a:rPr lang="en-US" sz="2400" dirty="0"/>
              <a:t>to </a:t>
            </a:r>
            <a:r>
              <a:rPr lang="en-US" sz="2400" dirty="0" smtClean="0"/>
              <a:t>learn, or test </a:t>
            </a:r>
            <a:r>
              <a:rPr lang="en-US" sz="2400" dirty="0"/>
              <a:t>your ideas, let us </a:t>
            </a:r>
            <a:r>
              <a:rPr lang="en-US" sz="2400" dirty="0" smtClean="0"/>
              <a:t>know. We will help in any way we can.</a:t>
            </a:r>
          </a:p>
        </p:txBody>
      </p:sp>
    </p:spTree>
    <p:extLst>
      <p:ext uri="{BB962C8B-B14F-4D97-AF65-F5344CB8AC3E}">
        <p14:creationId xmlns:p14="http://schemas.microsoft.com/office/powerpoint/2010/main" val="82104816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Online Resources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Recommended Courses for Beginners:</a:t>
            </a:r>
          </a:p>
          <a:p>
            <a:pPr lvl="1"/>
            <a:r>
              <a:rPr lang="en-US" dirty="0" smtClean="0"/>
              <a:t>Machine Learning Course by Andrew NG: Coursera Machine Learning</a:t>
            </a:r>
          </a:p>
          <a:p>
            <a:pPr lvl="1"/>
            <a:r>
              <a:rPr lang="en-US" dirty="0" smtClean="0"/>
              <a:t>Deep Learning course by Andrew NG: </a:t>
            </a:r>
            <a:r>
              <a:rPr lang="en-US" dirty="0" err="1" smtClean="0"/>
              <a:t>deeplearning.ai</a:t>
            </a:r>
            <a:endParaRPr lang="en-US" dirty="0" smtClean="0"/>
          </a:p>
          <a:p>
            <a:pPr lvl="1"/>
            <a:r>
              <a:rPr lang="en-US" dirty="0" err="1" smtClean="0"/>
              <a:t>Fast.ai</a:t>
            </a:r>
            <a:r>
              <a:rPr lang="en-US" dirty="0" smtClean="0"/>
              <a:t> MOOC courses: </a:t>
            </a:r>
            <a:r>
              <a:rPr lang="en-US" dirty="0" err="1" smtClean="0"/>
              <a:t>course.fast.ai</a:t>
            </a:r>
            <a:endParaRPr lang="en-US" dirty="0"/>
          </a:p>
          <a:p>
            <a:pPr lvl="1"/>
            <a:r>
              <a:rPr lang="en-US" dirty="0"/>
              <a:t>CS231n: Convolutional Neural Networks for Visual </a:t>
            </a:r>
            <a:r>
              <a:rPr lang="en-US" dirty="0" smtClean="0"/>
              <a:t>Recognition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624770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14122"/>
          </a:xfrm>
        </p:spPr>
      </p:pic>
    </p:spTree>
    <p:extLst>
      <p:ext uri="{BB962C8B-B14F-4D97-AF65-F5344CB8AC3E}">
        <p14:creationId xmlns:p14="http://schemas.microsoft.com/office/powerpoint/2010/main" val="21701083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Deep Learning Journal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000" b="1" dirty="0" err="1" smtClean="0"/>
              <a:t>medium.com</a:t>
            </a:r>
            <a:r>
              <a:rPr lang="en-US" sz="4000" b="1" dirty="0" smtClean="0"/>
              <a:t>/deep-learning-journals</a:t>
            </a:r>
            <a:endParaRPr lang="en-US" sz="4000" b="1" dirty="0"/>
          </a:p>
        </p:txBody>
      </p:sp>
    </p:spTree>
    <p:extLst>
      <p:ext uri="{BB962C8B-B14F-4D97-AF65-F5344CB8AC3E}">
        <p14:creationId xmlns:p14="http://schemas.microsoft.com/office/powerpoint/2010/main" val="26035944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70064" cy="6263014"/>
          </a:xfrm>
        </p:spPr>
      </p:pic>
    </p:spTree>
    <p:extLst>
      <p:ext uri="{BB962C8B-B14F-4D97-AF65-F5344CB8AC3E}">
        <p14:creationId xmlns:p14="http://schemas.microsoft.com/office/powerpoint/2010/main" val="88304278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000" b="1" dirty="0" err="1" smtClean="0"/>
              <a:t>medium.com</a:t>
            </a:r>
            <a:r>
              <a:rPr lang="en-US" sz="2000" b="1" dirty="0" smtClean="0"/>
              <a:t>/deep-learning-journals/how-i-am-learning-deep-learning-3d804bb31704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140439039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201751" cy="6739003"/>
          </a:xfrm>
        </p:spPr>
      </p:pic>
    </p:spTree>
    <p:extLst>
      <p:ext uri="{BB962C8B-B14F-4D97-AF65-F5344CB8AC3E}">
        <p14:creationId xmlns:p14="http://schemas.microsoft.com/office/powerpoint/2010/main" val="11446843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About Developer Sessions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Developers’ community</a:t>
            </a:r>
          </a:p>
          <a:p>
            <a:r>
              <a:rPr lang="en-US" sz="3600" dirty="0" smtClean="0"/>
              <a:t>Focused on AI Education</a:t>
            </a:r>
          </a:p>
        </p:txBody>
      </p:sp>
    </p:spTree>
    <p:extLst>
      <p:ext uri="{BB962C8B-B14F-4D97-AF65-F5344CB8AC3E}">
        <p14:creationId xmlns:p14="http://schemas.microsoft.com/office/powerpoint/2010/main" val="2088538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My DEV MESH Profile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400" b="1" dirty="0" err="1" smtClean="0"/>
              <a:t>devmesh.intel.com</a:t>
            </a:r>
            <a:r>
              <a:rPr lang="en-US" sz="4400" b="1" dirty="0" smtClean="0"/>
              <a:t>/users/</a:t>
            </a:r>
            <a:r>
              <a:rPr lang="en-US" sz="4400" b="1" dirty="0" err="1" smtClean="0"/>
              <a:t>kshitiz-rimal</a:t>
            </a:r>
            <a:endParaRPr lang="en-US" sz="4400" b="1" dirty="0"/>
          </a:p>
        </p:txBody>
      </p:sp>
    </p:spTree>
    <p:extLst>
      <p:ext uri="{BB962C8B-B14F-4D97-AF65-F5344CB8AC3E}">
        <p14:creationId xmlns:p14="http://schemas.microsoft.com/office/powerpoint/2010/main" val="36163828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Developer Sessions </a:t>
            </a:r>
            <a:r>
              <a:rPr lang="en-US" dirty="0" err="1" smtClean="0"/>
              <a:t>Github</a:t>
            </a:r>
            <a:r>
              <a:rPr lang="en-US" dirty="0" smtClean="0"/>
              <a:t> Account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400" dirty="0" err="1" smtClean="0"/>
              <a:t>github.com</a:t>
            </a:r>
            <a:r>
              <a:rPr lang="en-US" sz="4400" dirty="0" smtClean="0"/>
              <a:t>/</a:t>
            </a:r>
            <a:r>
              <a:rPr lang="en-US" sz="4400" dirty="0" err="1" smtClean="0"/>
              <a:t>devSessions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1270564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712342"/>
          </a:xfrm>
        </p:spPr>
      </p:pic>
    </p:spTree>
    <p:extLst>
      <p:ext uri="{BB962C8B-B14F-4D97-AF65-F5344CB8AC3E}">
        <p14:creationId xmlns:p14="http://schemas.microsoft.com/office/powerpoint/2010/main" val="157548234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8000" dirty="0" smtClean="0"/>
              <a:t>Q&amp;A</a:t>
            </a:r>
            <a:endParaRPr lang="en-US" sz="8000" dirty="0"/>
          </a:p>
        </p:txBody>
      </p:sp>
    </p:spTree>
    <p:extLst>
      <p:ext uri="{BB962C8B-B14F-4D97-AF65-F5344CB8AC3E}">
        <p14:creationId xmlns:p14="http://schemas.microsoft.com/office/powerpoint/2010/main" val="117077067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6000" dirty="0" smtClean="0"/>
              <a:t>Thank you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3617016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Past Activities	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Recently started working</a:t>
            </a:r>
          </a:p>
          <a:p>
            <a:r>
              <a:rPr lang="en-US" sz="3200" dirty="0" smtClean="0"/>
              <a:t>One  counselling session </a:t>
            </a:r>
          </a:p>
          <a:p>
            <a:r>
              <a:rPr lang="en-US" sz="3200" dirty="0" smtClean="0"/>
              <a:t>One 2-day Workshop focused on Deep Learning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832663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 Day workshop on Deep Learning prerequisites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192" y="2465989"/>
            <a:ext cx="5069382" cy="3371139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8317" y="2465988"/>
            <a:ext cx="5069382" cy="3371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89305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Vision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To provide Education on AI</a:t>
            </a:r>
          </a:p>
          <a:p>
            <a:r>
              <a:rPr lang="en-US" sz="2400" dirty="0" smtClean="0"/>
              <a:t>To provide resources to facilitate learning process</a:t>
            </a:r>
          </a:p>
          <a:p>
            <a:r>
              <a:rPr lang="en-US" sz="2400" dirty="0" smtClean="0"/>
              <a:t>Creating environment through gather, share and develop ideas</a:t>
            </a:r>
          </a:p>
          <a:p>
            <a:r>
              <a:rPr lang="en-US" sz="2400" dirty="0" smtClean="0"/>
              <a:t>Connecting Education with Industry, by inspiring new breed of startups based on AI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651637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800" dirty="0" smtClean="0"/>
              <a:t>Future Plans</a:t>
            </a:r>
          </a:p>
        </p:txBody>
      </p:sp>
    </p:spTree>
    <p:extLst>
      <p:ext uri="{BB962C8B-B14F-4D97-AF65-F5344CB8AC3E}">
        <p14:creationId xmlns:p14="http://schemas.microsoft.com/office/powerpoint/2010/main" val="1923276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Workshops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Just enough theory to get you started</a:t>
            </a:r>
          </a:p>
          <a:p>
            <a:r>
              <a:rPr lang="en-US" sz="2400" dirty="0"/>
              <a:t>Application based approach</a:t>
            </a:r>
          </a:p>
          <a:p>
            <a:r>
              <a:rPr lang="en-US" sz="2400" dirty="0"/>
              <a:t>2-3 days </a:t>
            </a:r>
            <a:r>
              <a:rPr lang="en-US" sz="2400" dirty="0" smtClean="0"/>
              <a:t>long</a:t>
            </a:r>
          </a:p>
          <a:p>
            <a:r>
              <a:rPr lang="en-US" sz="2400" dirty="0" smtClean="0"/>
              <a:t>Starting from basic idea behind ML to creating and training deep neural networks. Which includes, Convolutional Neural Networks, RNN, Techniques such as Transfer Learning etc.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240733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Workshops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Framework oriented</a:t>
            </a:r>
          </a:p>
          <a:p>
            <a:r>
              <a:rPr lang="en-US" sz="3600" dirty="0" smtClean="0"/>
              <a:t>Access to tools and resources</a:t>
            </a:r>
          </a:p>
        </p:txBody>
      </p:sp>
    </p:spTree>
    <p:extLst>
      <p:ext uri="{BB962C8B-B14F-4D97-AF65-F5344CB8AC3E}">
        <p14:creationId xmlns:p14="http://schemas.microsoft.com/office/powerpoint/2010/main" val="2013921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ividend">
  <a:themeElements>
    <a:clrScheme name="Dividend">
      <a:dk1>
        <a:sysClr val="windowText" lastClr="000000"/>
      </a:dk1>
      <a:lt1>
        <a:sysClr val="window" lastClr="FFFFFF"/>
      </a:lt1>
      <a:dk2>
        <a:srgbClr val="3D3D3D"/>
      </a:dk2>
      <a:lt2>
        <a:srgbClr val="EBEBEB"/>
      </a:lt2>
      <a:accent1>
        <a:srgbClr val="4D1434"/>
      </a:accent1>
      <a:accent2>
        <a:srgbClr val="903163"/>
      </a:accent2>
      <a:accent3>
        <a:srgbClr val="B2324B"/>
      </a:accent3>
      <a:accent4>
        <a:srgbClr val="969FA7"/>
      </a:accent4>
      <a:accent5>
        <a:srgbClr val="66B1CE"/>
      </a:accent5>
      <a:accent6>
        <a:srgbClr val="40619D"/>
      </a:accent6>
      <a:hlink>
        <a:srgbClr val="828282"/>
      </a:hlink>
      <a:folHlink>
        <a:srgbClr val="A5A5A5"/>
      </a:folHlink>
    </a:clrScheme>
    <a:fontScheme name="Dividend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Dividend">
      <a:fillStyleLst>
        <a:solidFill>
          <a:schemeClr val="phClr"/>
        </a:solidFill>
        <a:gradFill rotWithShape="1">
          <a:gsLst>
            <a:gs pos="0">
              <a:schemeClr val="phClr">
                <a:tint val="68000"/>
                <a:alpha val="90000"/>
                <a:lumMod val="100000"/>
              </a:schemeClr>
            </a:gs>
            <a:gs pos="100000">
              <a:schemeClr val="phClr">
                <a:tint val="90000"/>
                <a:lumMod val="9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8000"/>
                <a:lumMod val="110000"/>
              </a:schemeClr>
            </a:gs>
            <a:gs pos="84000">
              <a:schemeClr val="phClr">
                <a:shade val="90000"/>
                <a:lumMod val="88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>
              <a:lumMod val="90000"/>
            </a:schemeClr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55000"/>
              </a:srgbClr>
            </a:outerShdw>
          </a:effectLst>
        </a:effectStyle>
        <a:effectStyle>
          <a:effectLst>
            <a:outerShdw blurRad="88900" dist="38100" dir="504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88000">
              <a:schemeClr val="phClr">
                <a:shade val="94000"/>
                <a:satMod val="110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8000"/>
                <a:satMod val="110000"/>
                <a:lumMod val="8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ividend" id="{9697A71B-4AB7-4A1A-BD5B-BB2D22835B57}" vid="{C21699FF-00E4-43C8-BBCC-D7E5536C3717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Dividend</Template>
  <TotalTime>101</TotalTime>
  <Words>451</Words>
  <Application>Microsoft Macintosh PowerPoint</Application>
  <PresentationFormat>Widescreen</PresentationFormat>
  <Paragraphs>82</Paragraphs>
  <Slides>34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37" baseType="lpstr">
      <vt:lpstr>Gill Sans MT</vt:lpstr>
      <vt:lpstr>Wingdings 2</vt:lpstr>
      <vt:lpstr>Dividend</vt:lpstr>
      <vt:lpstr>Developer Sessions</vt:lpstr>
      <vt:lpstr>Kshitiz Rimal</vt:lpstr>
      <vt:lpstr>About Developer Sessions</vt:lpstr>
      <vt:lpstr>Past Activities </vt:lpstr>
      <vt:lpstr>2 Day workshop on Deep Learning prerequisites</vt:lpstr>
      <vt:lpstr>Vision</vt:lpstr>
      <vt:lpstr>PowerPoint Presentation</vt:lpstr>
      <vt:lpstr>Workshops</vt:lpstr>
      <vt:lpstr>Workshops</vt:lpstr>
      <vt:lpstr>DevMEsh Platform</vt:lpstr>
      <vt:lpstr>PowerPoint Presentation</vt:lpstr>
      <vt:lpstr>PowerPoint Presentation</vt:lpstr>
      <vt:lpstr>PowerPoint Presentation</vt:lpstr>
      <vt:lpstr>Training by Intel</vt:lpstr>
      <vt:lpstr>PowerPoint Presentation</vt:lpstr>
      <vt:lpstr>PowerPoint Presentation</vt:lpstr>
      <vt:lpstr>Resources by Intel</vt:lpstr>
      <vt:lpstr>Workshop</vt:lpstr>
      <vt:lpstr>Workshop</vt:lpstr>
      <vt:lpstr>WORKSHOP</vt:lpstr>
      <vt:lpstr>Workshop</vt:lpstr>
      <vt:lpstr>On demand Workshops</vt:lpstr>
      <vt:lpstr>PowerPoint Presentation</vt:lpstr>
      <vt:lpstr>Online Resources </vt:lpstr>
      <vt:lpstr>PowerPoint Presentation</vt:lpstr>
      <vt:lpstr>Deep Learning Journal</vt:lpstr>
      <vt:lpstr>PowerPoint Presentation</vt:lpstr>
      <vt:lpstr>PowerPoint Presentation</vt:lpstr>
      <vt:lpstr>PowerPoint Presentation</vt:lpstr>
      <vt:lpstr>My DEV MESH Profile</vt:lpstr>
      <vt:lpstr>Developer Sessions Github Account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15.0032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Developer Sessions</dc:title>
  <dc:creator>Kshitiz Rimal</dc:creator>
  <cp:lastModifiedBy>Kshitiz Rimal</cp:lastModifiedBy>
  <cp:revision>17</cp:revision>
  <dcterms:created xsi:type="dcterms:W3CDTF">2017-10-11T11:36:49Z</dcterms:created>
  <dcterms:modified xsi:type="dcterms:W3CDTF">2017-10-14T02:01:22Z</dcterms:modified>
</cp:coreProperties>
</file>